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3" r:id="rId4"/>
    <p:sldId id="262" r:id="rId5"/>
    <p:sldId id="258" r:id="rId6"/>
    <p:sldId id="264" r:id="rId7"/>
    <p:sldId id="257" r:id="rId8"/>
    <p:sldId id="265" r:id="rId9"/>
    <p:sldId id="271" r:id="rId10"/>
    <p:sldId id="284" r:id="rId11"/>
    <p:sldId id="285" r:id="rId12"/>
    <p:sldId id="286" r:id="rId13"/>
    <p:sldId id="287" r:id="rId14"/>
    <p:sldId id="288" r:id="rId15"/>
    <p:sldId id="266" r:id="rId16"/>
    <p:sldId id="281" r:id="rId17"/>
    <p:sldId id="282" r:id="rId18"/>
    <p:sldId id="283" r:id="rId19"/>
    <p:sldId id="267" r:id="rId20"/>
    <p:sldId id="274" r:id="rId21"/>
    <p:sldId id="278" r:id="rId22"/>
    <p:sldId id="273" r:id="rId23"/>
    <p:sldId id="275" r:id="rId24"/>
    <p:sldId id="276" r:id="rId25"/>
    <p:sldId id="279" r:id="rId26"/>
    <p:sldId id="280" r:id="rId27"/>
    <p:sldId id="277" r:id="rId28"/>
    <p:sldId id="268" r:id="rId29"/>
    <p:sldId id="272" r:id="rId30"/>
    <p:sldId id="259"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FF66"/>
    <a:srgbClr val="0099FF"/>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7" d="100"/>
          <a:sy n="57" d="100"/>
        </p:scale>
        <p:origin x="-90" y="-1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32CE0CE9-DC15-4E69-B4D4-25B1DEBDBC89}"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B7C9B81D-425F-4264-A68A-7D1B4A23E483}"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9C054C30-19EA-4112-BFB3-CE23F92B057D}"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ru-RU"/>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ru-RU"/>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02A1C5D-79F3-4118-961B-5DAD6F30D153}"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38E0752B-F0E2-44A9-B8F2-9E3175EE4A05}"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6B4D804D-497B-4B9A-864E-5F4AEF2B07C1}"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6A0F198F-BA18-41DB-8BAF-FFE8E88A842C}"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035046EB-C1B6-452B-8CCE-B45CDA8305E5}"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87D933E8-7866-427A-9E24-8138B9702DB6}"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268130B8-91B9-4993-8C00-964D5A2E42BF}"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7C7E42A7-536D-4A81-8EDB-254AF63502E6}"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E1F9DABB-A978-4245-BDEC-D45C7691AB4F}"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C702869-0EEB-4586-ADC6-CC584AF3DA1A}"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4" name="WordArt 4"/>
          <p:cNvSpPr>
            <a:spLocks noChangeArrowheads="1" noChangeShapeType="1" noTextEdit="1"/>
          </p:cNvSpPr>
          <p:nvPr/>
        </p:nvSpPr>
        <p:spPr bwMode="auto">
          <a:xfrm>
            <a:off x="1143000" y="1524000"/>
            <a:ext cx="7172325" cy="3048000"/>
          </a:xfrm>
          <a:prstGeom prst="rect">
            <a:avLst/>
          </a:prstGeom>
        </p:spPr>
        <p:txBody>
          <a:bodyPr wrap="none" fromWordArt="1">
            <a:prstTxWarp prst="textPlain">
              <a:avLst>
                <a:gd name="adj" fmla="val 50000"/>
              </a:avLst>
            </a:prstTxWarp>
          </a:bodyPr>
          <a:lstStyle/>
          <a:p>
            <a:pPr algn="ctr"/>
            <a:r>
              <a:rPr lang="ru-RU" sz="3600" b="1" i="1" kern="10">
                <a:ln w="9525">
                  <a:noFill/>
                  <a:round/>
                  <a:headEnd/>
                  <a:tailEnd/>
                </a:ln>
                <a:solidFill>
                  <a:srgbClr val="FFFF00"/>
                </a:solidFill>
                <a:effectLst>
                  <a:outerShdw dist="35921" dir="2700000" algn="ctr" rotWithShape="0">
                    <a:srgbClr val="808080">
                      <a:alpha val="80000"/>
                    </a:srgbClr>
                  </a:outerShdw>
                </a:effectLst>
                <a:latin typeface="Ben Krush"/>
              </a:rPr>
              <a:t>Политические партии</a:t>
            </a:r>
          </a:p>
          <a:p>
            <a:pPr algn="ctr"/>
            <a:r>
              <a:rPr lang="ru-RU" sz="3600" b="1" i="1" kern="10">
                <a:ln w="9525">
                  <a:noFill/>
                  <a:round/>
                  <a:headEnd/>
                  <a:tailEnd/>
                </a:ln>
                <a:solidFill>
                  <a:srgbClr val="FFFF00"/>
                </a:solidFill>
                <a:effectLst>
                  <a:outerShdw dist="35921" dir="2700000" algn="ctr" rotWithShape="0">
                    <a:srgbClr val="808080">
                      <a:alpha val="80000"/>
                    </a:srgbClr>
                  </a:outerShdw>
                </a:effectLst>
                <a:latin typeface="Ben Krush"/>
              </a:rPr>
              <a:t> в России </a:t>
            </a:r>
          </a:p>
          <a:p>
            <a:pPr algn="ctr"/>
            <a:r>
              <a:rPr lang="ru-RU" sz="3600" b="1" i="1" kern="10">
                <a:ln w="9525">
                  <a:noFill/>
                  <a:round/>
                  <a:headEnd/>
                  <a:tailEnd/>
                </a:ln>
                <a:solidFill>
                  <a:srgbClr val="FFFF00"/>
                </a:solidFill>
                <a:effectLst>
                  <a:outerShdw dist="35921" dir="2700000" algn="ctr" rotWithShape="0">
                    <a:srgbClr val="808080">
                      <a:alpha val="80000"/>
                    </a:srgbClr>
                  </a:outerShdw>
                </a:effectLst>
                <a:latin typeface="Ben Krush"/>
              </a:rPr>
              <a:t>начала 20 века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457200" y="1219200"/>
            <a:ext cx="8229600" cy="4525963"/>
          </a:xfrm>
        </p:spPr>
        <p:txBody>
          <a:bodyPr/>
          <a:lstStyle/>
          <a:p>
            <a:pPr>
              <a:lnSpc>
                <a:spcPct val="80000"/>
              </a:lnSpc>
              <a:buFontTx/>
              <a:buNone/>
            </a:pPr>
            <a:r>
              <a:rPr lang="ru-RU" b="1" u="sng">
                <a:solidFill>
                  <a:srgbClr val="CC3300"/>
                </a:solidFill>
              </a:rPr>
              <a:t>Партия социал – демократов. РСДРП.</a:t>
            </a:r>
            <a:endParaRPr lang="ru-RU" b="1">
              <a:solidFill>
                <a:srgbClr val="CC3300"/>
              </a:solidFill>
            </a:endParaRPr>
          </a:p>
          <a:p>
            <a:pPr>
              <a:lnSpc>
                <a:spcPct val="80000"/>
              </a:lnSpc>
              <a:buFontTx/>
              <a:buNone/>
            </a:pPr>
            <a:r>
              <a:rPr lang="ru-RU" b="1">
                <a:solidFill>
                  <a:srgbClr val="CC3300"/>
                </a:solidFill>
              </a:rPr>
              <a:t>РСДРП оформилась на 2 съезде в 1903 г., который состоялся в Брюсселе. На съезде были приняты программа и устав партии. Программа партии состояла из 2 частей: программы - минимум и программы – максимум.</a:t>
            </a:r>
            <a:r>
              <a:rPr lang="ru-RU" b="1">
                <a:solidFill>
                  <a:schemeClr val="bg1"/>
                </a:solidFill>
              </a:rPr>
              <a:t> </a:t>
            </a:r>
          </a:p>
          <a:p>
            <a:pPr>
              <a:lnSpc>
                <a:spcPct val="80000"/>
              </a:lnSpc>
              <a:buFontTx/>
              <a:buNone/>
            </a:pPr>
            <a:r>
              <a:rPr lang="ru-RU" b="1">
                <a:solidFill>
                  <a:schemeClr val="bg1"/>
                </a:solidFill>
              </a:rPr>
              <a:t> </a:t>
            </a:r>
          </a:p>
        </p:txBody>
      </p:sp>
      <p:sp>
        <p:nvSpPr>
          <p:cNvPr id="41987" name="Rectangle 3"/>
          <p:cNvSpPr>
            <a:spLocks noGrp="1" noChangeArrowheads="1"/>
          </p:cNvSpPr>
          <p:nvPr>
            <p:ph type="title"/>
          </p:nvPr>
        </p:nvSpPr>
        <p:spPr/>
        <p:txBody>
          <a:bodyPr/>
          <a:lstStyle/>
          <a:p>
            <a:r>
              <a:rPr lang="ru-RU" sz="4000" b="1" u="sng">
                <a:solidFill>
                  <a:srgbClr val="FFFF66"/>
                </a:solidFill>
              </a:rPr>
              <a:t>Социалистические партии</a:t>
            </a:r>
            <a:r>
              <a:rPr lang="ru-RU" sz="4000"/>
              <a:t/>
            </a:r>
            <a:br>
              <a:rPr lang="ru-RU" sz="4000"/>
            </a:br>
            <a:endParaRPr lang="ru-RU" sz="4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0" y="990600"/>
            <a:ext cx="9144000" cy="4754563"/>
          </a:xfrm>
        </p:spPr>
        <p:txBody>
          <a:bodyPr/>
          <a:lstStyle/>
          <a:p>
            <a:pPr marL="381000" indent="-381000">
              <a:lnSpc>
                <a:spcPct val="80000"/>
              </a:lnSpc>
              <a:buFontTx/>
              <a:buNone/>
            </a:pPr>
            <a:r>
              <a:rPr lang="ru-RU" sz="2000"/>
              <a:t> </a:t>
            </a:r>
            <a:r>
              <a:rPr lang="ru-RU" sz="2000" b="1">
                <a:solidFill>
                  <a:schemeClr val="bg1"/>
                </a:solidFill>
              </a:rPr>
              <a:t>1 </a:t>
            </a:r>
            <a:r>
              <a:rPr lang="ru-RU" sz="2000" b="1" i="1">
                <a:solidFill>
                  <a:schemeClr val="bg1"/>
                </a:solidFill>
              </a:rPr>
              <a:t>решение задач буржуазно- демократической революции:</a:t>
            </a:r>
            <a:endParaRPr lang="ru-RU" sz="2000" b="1">
              <a:solidFill>
                <a:schemeClr val="bg1"/>
              </a:solidFill>
            </a:endParaRPr>
          </a:p>
          <a:p>
            <a:pPr marL="381000" indent="-381000">
              <a:lnSpc>
                <a:spcPct val="80000"/>
              </a:lnSpc>
              <a:buFontTx/>
              <a:buNone/>
            </a:pPr>
            <a:r>
              <a:rPr lang="ru-RU" sz="2000" b="1">
                <a:solidFill>
                  <a:schemeClr val="bg1"/>
                </a:solidFill>
              </a:rPr>
              <a:t>       а) свержение самодержавия и установление демократической республики</a:t>
            </a:r>
          </a:p>
          <a:p>
            <a:pPr marL="381000" indent="-381000">
              <a:lnSpc>
                <a:spcPct val="80000"/>
              </a:lnSpc>
              <a:buFontTx/>
              <a:buNone/>
            </a:pPr>
            <a:r>
              <a:rPr lang="ru-RU" sz="2000" b="1">
                <a:solidFill>
                  <a:schemeClr val="bg1"/>
                </a:solidFill>
              </a:rPr>
              <a:t>       б) всеобщее избирательное право и демократические свободы (свобода        </a:t>
            </a:r>
          </a:p>
          <a:p>
            <a:pPr marL="381000" indent="-381000">
              <a:lnSpc>
                <a:spcPct val="80000"/>
              </a:lnSpc>
              <a:buFontTx/>
              <a:buNone/>
            </a:pPr>
            <a:r>
              <a:rPr lang="ru-RU" sz="2000" b="1">
                <a:solidFill>
                  <a:schemeClr val="bg1"/>
                </a:solidFill>
              </a:rPr>
              <a:t> совести, печати, союзов, собраний и т. п.)</a:t>
            </a:r>
          </a:p>
          <a:p>
            <a:pPr marL="381000" indent="-381000">
              <a:lnSpc>
                <a:spcPct val="80000"/>
              </a:lnSpc>
              <a:buFontTx/>
              <a:buNone/>
            </a:pPr>
            <a:r>
              <a:rPr lang="ru-RU" sz="2000" b="1">
                <a:solidFill>
                  <a:schemeClr val="bg1"/>
                </a:solidFill>
              </a:rPr>
              <a:t>       в) всеобщее образование, отделение школы от церкви, церкви -  от  государства.</a:t>
            </a:r>
          </a:p>
          <a:p>
            <a:pPr marL="381000" indent="-381000">
              <a:lnSpc>
                <a:spcPct val="80000"/>
              </a:lnSpc>
              <a:buFontTx/>
              <a:buNone/>
            </a:pPr>
            <a:r>
              <a:rPr lang="ru-RU" sz="2000" b="1">
                <a:solidFill>
                  <a:schemeClr val="bg1"/>
                </a:solidFill>
              </a:rPr>
              <a:t>       г) экономические требования: введение 8-часового рабочего дня, запрет детского труда, ограничение женского труда, введение государственного пенсионного обеспечения, социальное страхование, отмена штрафов и сверхурочных  работ.</a:t>
            </a:r>
            <a:endParaRPr lang="ru-RU" sz="2000" b="1" i="1">
              <a:solidFill>
                <a:schemeClr val="bg1"/>
              </a:solidFill>
            </a:endParaRPr>
          </a:p>
          <a:p>
            <a:pPr marL="381000" indent="-381000">
              <a:lnSpc>
                <a:spcPct val="80000"/>
              </a:lnSpc>
              <a:buFontTx/>
              <a:buNone/>
            </a:pPr>
            <a:r>
              <a:rPr lang="ru-RU" sz="2000" b="1" i="1">
                <a:solidFill>
                  <a:schemeClr val="bg1"/>
                </a:solidFill>
              </a:rPr>
              <a:t>аграрный вопрос:</a:t>
            </a:r>
            <a:endParaRPr lang="ru-RU" sz="2000" b="1">
              <a:solidFill>
                <a:schemeClr val="bg1"/>
              </a:solidFill>
            </a:endParaRPr>
          </a:p>
          <a:p>
            <a:pPr marL="381000" indent="-381000">
              <a:lnSpc>
                <a:spcPct val="80000"/>
              </a:lnSpc>
              <a:buFontTx/>
              <a:buNone/>
            </a:pPr>
            <a:r>
              <a:rPr lang="ru-RU" sz="2000" b="1">
                <a:solidFill>
                  <a:schemeClr val="bg1"/>
                </a:solidFill>
              </a:rPr>
              <a:t>а) возвращение крестьянам отрезков, которые получились после реформы 1861 г. , для решения проблемы крестьянского малоземелья.</a:t>
            </a:r>
          </a:p>
          <a:p>
            <a:pPr marL="381000" indent="-381000">
              <a:lnSpc>
                <a:spcPct val="80000"/>
              </a:lnSpc>
              <a:buFontTx/>
              <a:buNone/>
            </a:pPr>
            <a:r>
              <a:rPr lang="ru-RU" sz="2000" b="1">
                <a:solidFill>
                  <a:schemeClr val="bg1"/>
                </a:solidFill>
              </a:rPr>
              <a:t>б) отмена выкупных и оброчных платежей за землю и возвращение ранее выплаченных выкупных сумм.</a:t>
            </a:r>
            <a:endParaRPr lang="ru-RU" sz="2000" b="1" i="1">
              <a:solidFill>
                <a:schemeClr val="bg1"/>
              </a:solidFill>
            </a:endParaRPr>
          </a:p>
          <a:p>
            <a:pPr marL="381000" indent="-381000">
              <a:lnSpc>
                <a:spcPct val="80000"/>
              </a:lnSpc>
            </a:pPr>
            <a:r>
              <a:rPr lang="ru-RU" sz="2000" b="1" i="1">
                <a:solidFill>
                  <a:schemeClr val="bg1"/>
                </a:solidFill>
              </a:rPr>
              <a:t>Крестьянство социал-демократами   </a:t>
            </a:r>
            <a:r>
              <a:rPr lang="ru-RU" sz="2000" b="1" i="1" u="sng">
                <a:solidFill>
                  <a:schemeClr val="bg1"/>
                </a:solidFill>
              </a:rPr>
              <a:t>не</a:t>
            </a:r>
            <a:r>
              <a:rPr lang="ru-RU" sz="2000" b="1" i="1">
                <a:solidFill>
                  <a:schemeClr val="bg1"/>
                </a:solidFill>
              </a:rPr>
              <a:t>   рассматривалось как союзник рабочего класса, поэтому требования по аграрному вопросу были умеренные.</a:t>
            </a:r>
          </a:p>
        </p:txBody>
      </p:sp>
      <p:sp>
        <p:nvSpPr>
          <p:cNvPr id="43011" name="Rectangle 3"/>
          <p:cNvSpPr>
            <a:spLocks noGrp="1" noChangeArrowheads="1"/>
          </p:cNvSpPr>
          <p:nvPr>
            <p:ph type="title"/>
          </p:nvPr>
        </p:nvSpPr>
        <p:spPr>
          <a:xfrm>
            <a:off x="228600" y="274638"/>
            <a:ext cx="8915400" cy="334962"/>
          </a:xfrm>
        </p:spPr>
        <p:txBody>
          <a:bodyPr/>
          <a:lstStyle/>
          <a:p>
            <a:r>
              <a:rPr lang="ru-RU" sz="2400" b="1" u="sng">
                <a:solidFill>
                  <a:srgbClr val="FFFF66"/>
                </a:solidFill>
              </a:rPr>
              <a:t>Программа – минимум предусматривала</a:t>
            </a:r>
            <a:r>
              <a:rPr lang="ru-RU" sz="2400" u="sng">
                <a:solidFill>
                  <a:srgbClr val="FFFF66"/>
                </a:solidFil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457200" y="1219200"/>
            <a:ext cx="8229600" cy="5638800"/>
          </a:xfrm>
        </p:spPr>
        <p:txBody>
          <a:bodyPr/>
          <a:lstStyle/>
          <a:p>
            <a:pPr marL="381000" indent="-381000">
              <a:lnSpc>
                <a:spcPct val="80000"/>
              </a:lnSpc>
              <a:buFontTx/>
              <a:buNone/>
            </a:pPr>
            <a:r>
              <a:rPr lang="ru-RU" sz="2400" b="1">
                <a:solidFill>
                  <a:schemeClr val="bg1"/>
                </a:solidFill>
              </a:rPr>
              <a:t>Победа пролетарской революции</a:t>
            </a:r>
          </a:p>
          <a:p>
            <a:pPr marL="381000" indent="-381000">
              <a:lnSpc>
                <a:spcPct val="80000"/>
              </a:lnSpc>
              <a:buFontTx/>
              <a:buNone/>
            </a:pPr>
            <a:r>
              <a:rPr lang="ru-RU" sz="2400" b="1">
                <a:solidFill>
                  <a:schemeClr val="bg1"/>
                </a:solidFill>
              </a:rPr>
              <a:t>Установление диктатуры пролетариата, что необходимо для социалистического переустройства общества – создание бесклассового общества, где нет «эксплуататоров» и частной собственности.</a:t>
            </a:r>
            <a:endParaRPr lang="ru-RU" sz="2400">
              <a:solidFill>
                <a:schemeClr val="bg1"/>
              </a:solidFill>
            </a:endParaRPr>
          </a:p>
          <a:p>
            <a:pPr marL="381000" indent="-381000">
              <a:lnSpc>
                <a:spcPct val="80000"/>
              </a:lnSpc>
              <a:buFontTx/>
              <a:buNone/>
            </a:pPr>
            <a:endParaRPr lang="ru-RU" sz="2400">
              <a:solidFill>
                <a:schemeClr val="bg1"/>
              </a:solidFill>
            </a:endParaRPr>
          </a:p>
          <a:p>
            <a:pPr marL="381000" indent="-381000">
              <a:lnSpc>
                <a:spcPct val="80000"/>
              </a:lnSpc>
              <a:buFontTx/>
              <a:buNone/>
            </a:pPr>
            <a:endParaRPr lang="ru-RU" sz="2400">
              <a:solidFill>
                <a:schemeClr val="bg1"/>
              </a:solidFill>
            </a:endParaRPr>
          </a:p>
          <a:p>
            <a:pPr marL="381000" indent="-381000">
              <a:lnSpc>
                <a:spcPct val="80000"/>
              </a:lnSpc>
              <a:buFontTx/>
              <a:buNone/>
            </a:pPr>
            <a:r>
              <a:rPr lang="ru-RU" sz="2400">
                <a:solidFill>
                  <a:schemeClr val="bg1"/>
                </a:solidFill>
              </a:rPr>
              <a:t>Во время  обсуждения программных и уставных вопросов наметились разногласия между 2-мя течениями радикальным (возглавлял Ленин) и реформаторским (возглавлял Мартов). Когда проходили выборы в руководящие органы партии, сторонники </a:t>
            </a:r>
            <a:r>
              <a:rPr lang="ru-RU" sz="2400" b="1" u="sng">
                <a:solidFill>
                  <a:schemeClr val="bg1"/>
                </a:solidFill>
              </a:rPr>
              <a:t>Ленина </a:t>
            </a:r>
            <a:r>
              <a:rPr lang="ru-RU" sz="2400">
                <a:solidFill>
                  <a:schemeClr val="bg1"/>
                </a:solidFill>
              </a:rPr>
              <a:t>получили большинство и стали именоваться </a:t>
            </a:r>
            <a:r>
              <a:rPr lang="ru-RU" sz="2400" b="1" u="sng">
                <a:solidFill>
                  <a:schemeClr val="bg1"/>
                </a:solidFill>
              </a:rPr>
              <a:t>«большевики»,</a:t>
            </a:r>
            <a:r>
              <a:rPr lang="ru-RU" sz="2400">
                <a:solidFill>
                  <a:schemeClr val="bg1"/>
                </a:solidFill>
              </a:rPr>
              <a:t> а сторонников </a:t>
            </a:r>
            <a:r>
              <a:rPr lang="ru-RU" sz="2400" b="1" u="sng">
                <a:solidFill>
                  <a:schemeClr val="bg1"/>
                </a:solidFill>
              </a:rPr>
              <a:t>Мартова </a:t>
            </a:r>
            <a:r>
              <a:rPr lang="ru-RU" sz="2400">
                <a:solidFill>
                  <a:schemeClr val="bg1"/>
                </a:solidFill>
              </a:rPr>
              <a:t>называть стали </a:t>
            </a:r>
            <a:r>
              <a:rPr lang="ru-RU" sz="2400" b="1" u="sng">
                <a:solidFill>
                  <a:schemeClr val="bg1"/>
                </a:solidFill>
              </a:rPr>
              <a:t>«меньшевиками».</a:t>
            </a:r>
          </a:p>
        </p:txBody>
      </p:sp>
      <p:sp>
        <p:nvSpPr>
          <p:cNvPr id="44035" name="Rectangle 3"/>
          <p:cNvSpPr>
            <a:spLocks noGrp="1" noChangeArrowheads="1"/>
          </p:cNvSpPr>
          <p:nvPr>
            <p:ph type="title"/>
          </p:nvPr>
        </p:nvSpPr>
        <p:spPr>
          <a:xfrm>
            <a:off x="457200" y="274638"/>
            <a:ext cx="8229600" cy="487362"/>
          </a:xfrm>
        </p:spPr>
        <p:txBody>
          <a:bodyPr/>
          <a:lstStyle/>
          <a:p>
            <a:r>
              <a:rPr lang="ru-RU" sz="2400" b="1" u="sng">
                <a:solidFill>
                  <a:srgbClr val="FFFF66"/>
                </a:solidFill>
              </a:rPr>
              <a:t>Программа – максимум  предусматривала</a:t>
            </a:r>
            <a:r>
              <a:rPr lang="ru-RU" sz="2400" u="sng">
                <a:solidFill>
                  <a:srgbClr val="FFFF66"/>
                </a:solidFill>
              </a:rPr>
              <a:t>:</a:t>
            </a:r>
            <a:r>
              <a:rPr lang="ru-RU" sz="2400">
                <a:solidFill>
                  <a:srgbClr val="FFFF66"/>
                </a:solidFill>
              </a:rPr>
              <a:t/>
            </a:r>
            <a:br>
              <a:rPr lang="ru-RU" sz="2400">
                <a:solidFill>
                  <a:srgbClr val="FFFF66"/>
                </a:solidFill>
              </a:rPr>
            </a:br>
            <a:endParaRPr lang="ru-RU" sz="2400">
              <a:solidFill>
                <a:srgbClr val="FFFF6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457200" y="304800"/>
            <a:ext cx="8229600" cy="4525963"/>
          </a:xfrm>
        </p:spPr>
        <p:txBody>
          <a:bodyPr/>
          <a:lstStyle/>
          <a:p>
            <a:pPr>
              <a:lnSpc>
                <a:spcPct val="80000"/>
              </a:lnSpc>
              <a:buFontTx/>
              <a:buNone/>
            </a:pPr>
            <a:r>
              <a:rPr lang="ru-RU" sz="2800" b="1">
                <a:solidFill>
                  <a:srgbClr val="FFFF66"/>
                </a:solidFill>
              </a:rPr>
              <a:t>Лидеры РСДРП (б)                             РСДРП (м)</a:t>
            </a:r>
          </a:p>
        </p:txBody>
      </p:sp>
      <p:sp>
        <p:nvSpPr>
          <p:cNvPr id="45059" name="Rectangle 3"/>
          <p:cNvSpPr>
            <a:spLocks noGrp="1" noChangeArrowheads="1"/>
          </p:cNvSpPr>
          <p:nvPr>
            <p:ph type="title"/>
          </p:nvPr>
        </p:nvSpPr>
        <p:spPr>
          <a:xfrm>
            <a:off x="457200" y="274638"/>
            <a:ext cx="8229600" cy="639762"/>
          </a:xfrm>
        </p:spPr>
        <p:txBody>
          <a:bodyPr/>
          <a:lstStyle/>
          <a:p>
            <a:r>
              <a:rPr lang="ru-RU" sz="4000"/>
              <a:t/>
            </a:r>
            <a:br>
              <a:rPr lang="ru-RU" sz="4000"/>
            </a:br>
            <a:endParaRPr lang="ru-RU" sz="4000"/>
          </a:p>
        </p:txBody>
      </p:sp>
      <p:pic>
        <p:nvPicPr>
          <p:cNvPr id="45060" name="Picture 4" descr="200px-MartovW"/>
          <p:cNvPicPr>
            <a:picLocks noChangeAspect="1" noChangeArrowheads="1"/>
          </p:cNvPicPr>
          <p:nvPr/>
        </p:nvPicPr>
        <p:blipFill>
          <a:blip r:embed="rId2"/>
          <a:srcRect/>
          <a:stretch>
            <a:fillRect/>
          </a:stretch>
        </p:blipFill>
        <p:spPr bwMode="auto">
          <a:xfrm>
            <a:off x="6019800" y="762000"/>
            <a:ext cx="2841625" cy="4648200"/>
          </a:xfrm>
          <a:prstGeom prst="rect">
            <a:avLst/>
          </a:prstGeom>
          <a:noFill/>
        </p:spPr>
      </p:pic>
      <p:pic>
        <p:nvPicPr>
          <p:cNvPr id="45063" name="Picture 7" descr="V"/>
          <p:cNvPicPr>
            <a:picLocks noChangeAspect="1" noChangeArrowheads="1"/>
          </p:cNvPicPr>
          <p:nvPr/>
        </p:nvPicPr>
        <p:blipFill>
          <a:blip r:embed="rId3"/>
          <a:srcRect/>
          <a:stretch>
            <a:fillRect/>
          </a:stretch>
        </p:blipFill>
        <p:spPr bwMode="auto">
          <a:xfrm>
            <a:off x="381000" y="914400"/>
            <a:ext cx="3657600" cy="4121150"/>
          </a:xfrm>
          <a:prstGeom prst="rect">
            <a:avLst/>
          </a:prstGeom>
          <a:noFill/>
        </p:spPr>
      </p:pic>
      <p:sp>
        <p:nvSpPr>
          <p:cNvPr id="45064" name="WordArt 8"/>
          <p:cNvSpPr>
            <a:spLocks noChangeArrowheads="1" noChangeShapeType="1" noTextEdit="1"/>
          </p:cNvSpPr>
          <p:nvPr/>
        </p:nvSpPr>
        <p:spPr bwMode="auto">
          <a:xfrm>
            <a:off x="685800" y="5334000"/>
            <a:ext cx="2895600" cy="762000"/>
          </a:xfrm>
          <a:prstGeom prst="rect">
            <a:avLst/>
          </a:prstGeom>
        </p:spPr>
        <p:txBody>
          <a:bodyPr wrap="none" fromWordArt="1">
            <a:prstTxWarp prst="textPlain">
              <a:avLst>
                <a:gd name="adj" fmla="val 50000"/>
              </a:avLst>
            </a:prstTxWarp>
          </a:bodyPr>
          <a:lstStyle/>
          <a:p>
            <a:pPr algn="ctr"/>
            <a:r>
              <a:rPr lang="ru-RU" sz="3600" b="1" i="1" kern="10">
                <a:ln w="9525">
                  <a:solidFill>
                    <a:srgbClr val="000000"/>
                  </a:solidFill>
                  <a:round/>
                  <a:headEnd/>
                  <a:tailEnd/>
                </a:ln>
                <a:solidFill>
                  <a:srgbClr val="993300"/>
                </a:solidFill>
                <a:effectLst>
                  <a:outerShdw dist="35921" dir="2700000" algn="ctr" rotWithShape="0">
                    <a:srgbClr val="808080">
                      <a:alpha val="80000"/>
                    </a:srgbClr>
                  </a:outerShdw>
                </a:effectLst>
                <a:latin typeface="Arial"/>
                <a:cs typeface="Arial"/>
              </a:rPr>
              <a:t>В.И. Ленин </a:t>
            </a:r>
          </a:p>
          <a:p>
            <a:pPr algn="ctr"/>
            <a:r>
              <a:rPr lang="ru-RU" sz="3600" b="1" i="1" kern="10">
                <a:ln w="9525">
                  <a:solidFill>
                    <a:srgbClr val="000000"/>
                  </a:solidFill>
                  <a:round/>
                  <a:headEnd/>
                  <a:tailEnd/>
                </a:ln>
                <a:solidFill>
                  <a:srgbClr val="993300"/>
                </a:solidFill>
                <a:effectLst>
                  <a:outerShdw dist="35921" dir="2700000" algn="ctr" rotWithShape="0">
                    <a:srgbClr val="808080">
                      <a:alpha val="80000"/>
                    </a:srgbClr>
                  </a:outerShdw>
                </a:effectLst>
                <a:latin typeface="Arial"/>
                <a:cs typeface="Arial"/>
              </a:rPr>
              <a:t>(Ульянов)</a:t>
            </a:r>
          </a:p>
        </p:txBody>
      </p:sp>
      <p:sp>
        <p:nvSpPr>
          <p:cNvPr id="45065" name="WordArt 9"/>
          <p:cNvSpPr>
            <a:spLocks noChangeArrowheads="1" noChangeShapeType="1" noTextEdit="1"/>
          </p:cNvSpPr>
          <p:nvPr/>
        </p:nvSpPr>
        <p:spPr bwMode="auto">
          <a:xfrm>
            <a:off x="5943600" y="5638800"/>
            <a:ext cx="2895600" cy="762000"/>
          </a:xfrm>
          <a:prstGeom prst="rect">
            <a:avLst/>
          </a:prstGeom>
        </p:spPr>
        <p:txBody>
          <a:bodyPr wrap="none" fromWordArt="1">
            <a:prstTxWarp prst="textPlain">
              <a:avLst>
                <a:gd name="adj" fmla="val 50000"/>
              </a:avLst>
            </a:prstTxWarp>
          </a:bodyPr>
          <a:lstStyle/>
          <a:p>
            <a:pPr algn="ctr"/>
            <a:r>
              <a:rPr lang="ru-RU" sz="3600" b="1" i="1" kern="10">
                <a:ln w="9525">
                  <a:solidFill>
                    <a:srgbClr val="000000"/>
                  </a:solidFill>
                  <a:round/>
                  <a:headEnd/>
                  <a:tailEnd/>
                </a:ln>
                <a:solidFill>
                  <a:srgbClr val="993300"/>
                </a:solidFill>
                <a:effectLst>
                  <a:outerShdw dist="35921" dir="2700000" algn="ctr" rotWithShape="0">
                    <a:srgbClr val="808080">
                      <a:alpha val="80000"/>
                    </a:srgbClr>
                  </a:outerShdw>
                </a:effectLst>
                <a:latin typeface="Arial"/>
                <a:cs typeface="Arial"/>
              </a:rPr>
              <a:t>Ю.О. </a:t>
            </a:r>
          </a:p>
          <a:p>
            <a:pPr algn="ctr"/>
            <a:r>
              <a:rPr lang="ru-RU" sz="3600" b="1" i="1" kern="10">
                <a:ln w="9525">
                  <a:solidFill>
                    <a:srgbClr val="000000"/>
                  </a:solidFill>
                  <a:round/>
                  <a:headEnd/>
                  <a:tailEnd/>
                </a:ln>
                <a:solidFill>
                  <a:srgbClr val="993300"/>
                </a:solidFill>
                <a:effectLst>
                  <a:outerShdw dist="35921" dir="2700000" algn="ctr" rotWithShape="0">
                    <a:srgbClr val="808080">
                      <a:alpha val="80000"/>
                    </a:srgbClr>
                  </a:outerShdw>
                </a:effectLst>
                <a:latin typeface="Arial"/>
                <a:cs typeface="Arial"/>
              </a:rPr>
              <a:t>Мартов</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3300"/>
        </a:solidFill>
        <a:effectLst/>
      </p:bgPr>
    </p:bg>
    <p:spTree>
      <p:nvGrpSpPr>
        <p:cNvPr id="1" name=""/>
        <p:cNvGrpSpPr/>
        <p:nvPr/>
      </p:nvGrpSpPr>
      <p:grpSpPr>
        <a:xfrm>
          <a:off x="0" y="0"/>
          <a:ext cx="0" cy="0"/>
          <a:chOff x="0" y="0"/>
          <a:chExt cx="0" cy="0"/>
        </a:xfrm>
      </p:grpSpPr>
      <p:graphicFrame>
        <p:nvGraphicFramePr>
          <p:cNvPr id="46111" name="Group 31"/>
          <p:cNvGraphicFramePr>
            <a:graphicFrameLocks noGrp="1"/>
          </p:cNvGraphicFramePr>
          <p:nvPr/>
        </p:nvGraphicFramePr>
        <p:xfrm>
          <a:off x="228600" y="228600"/>
          <a:ext cx="8610600" cy="6483350"/>
        </p:xfrm>
        <a:graphic>
          <a:graphicData uri="http://schemas.openxmlformats.org/drawingml/2006/table">
            <a:tbl>
              <a:tblPr/>
              <a:tblGrid>
                <a:gridCol w="4305300"/>
                <a:gridCol w="4305300"/>
              </a:tblGrid>
              <a:tr h="311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bg1"/>
                          </a:solidFill>
                          <a:effectLst/>
                          <a:latin typeface="Times New Roman" pitchFamily="18" charset="0"/>
                          <a:cs typeface="Times New Roman" pitchFamily="18" charset="0"/>
                        </a:rPr>
                        <a:t>большевики</a:t>
                      </a:r>
                      <a:endParaRPr kumimoji="0" lang="ru-RU" sz="18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bg1"/>
                          </a:solidFill>
                          <a:effectLst/>
                          <a:latin typeface="Times New Roman" pitchFamily="18" charset="0"/>
                          <a:cs typeface="Times New Roman" pitchFamily="18" charset="0"/>
                        </a:rPr>
                        <a:t>меньшевики</a:t>
                      </a:r>
                      <a:endParaRPr kumimoji="0" lang="ru-RU" sz="1800" b="0" i="0" u="none" strike="noStrike" cap="none" normalizeH="0" baseline="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722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ru-RU" sz="1400" b="0" i="0" u="none" strike="noStrike" cap="none" normalizeH="0" baseline="0" smtClean="0">
                          <a:ln>
                            <a:noFill/>
                          </a:ln>
                          <a:solidFill>
                            <a:schemeClr val="bg1"/>
                          </a:solidFill>
                          <a:effectLst/>
                          <a:latin typeface="Times New Roman" pitchFamily="18" charset="0"/>
                          <a:cs typeface="Times New Roman" pitchFamily="18" charset="0"/>
                        </a:rPr>
                        <a:t>Отстаивали идею создания партии «нового типа» - замкнутой, законспирированной организации, со строгой дисциплиной. Считали, что, хотя революция в России и носит буржуазно -демократический характер,  ее гегемоном  и движущей силой является пролетариат, а его союзником – крестьянство. Российскую буржуазию  считали «придатком царизма», контрреволюционной силой. Отвергали идею буржуазно – демократического реформирования и выступали за революционный слом старых институтов власти в ходе вооруженного восстания. На смену  царизму должна прийти диктатура пролетариата.</a:t>
                      </a:r>
                      <a:endParaRPr kumimoji="0" lang="ru-RU" sz="10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ru-RU" sz="1400" b="1" i="0" u="none" strike="noStrike" cap="none" normalizeH="0" baseline="0" smtClean="0">
                          <a:ln>
                            <a:noFill/>
                          </a:ln>
                          <a:solidFill>
                            <a:schemeClr val="bg1"/>
                          </a:solidFill>
                          <a:effectLst/>
                          <a:latin typeface="Times New Roman" pitchFamily="18" charset="0"/>
                          <a:cs typeface="Times New Roman" pitchFamily="18" charset="0"/>
                        </a:rPr>
                        <a:t>Аграрный вопрос: </a:t>
                      </a:r>
                      <a:endParaRPr kumimoji="0" lang="ru-RU" sz="10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arenR"/>
                        <a:tabLst>
                          <a:tab pos="228600" algn="l"/>
                        </a:tabLst>
                      </a:pPr>
                      <a:r>
                        <a:rPr kumimoji="0" lang="ru-RU" sz="1400" b="0" i="0" u="none" strike="noStrike" cap="none" normalizeH="0" baseline="0" smtClean="0">
                          <a:ln>
                            <a:noFill/>
                          </a:ln>
                          <a:solidFill>
                            <a:schemeClr val="bg1"/>
                          </a:solidFill>
                          <a:effectLst/>
                          <a:latin typeface="Times New Roman" pitchFamily="18" charset="0"/>
                          <a:cs typeface="Times New Roman" pitchFamily="18" charset="0"/>
                        </a:rPr>
                        <a:t>конфискация всех помещичьих, государственных, церковных, монастырских, царских земель.</a:t>
                      </a:r>
                      <a:endParaRPr kumimoji="0" lang="ru-RU" sz="10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arenR"/>
                        <a:tabLst>
                          <a:tab pos="228600" algn="l"/>
                        </a:tabLst>
                      </a:pPr>
                      <a:r>
                        <a:rPr kumimoji="0" lang="ru-RU" sz="1400" b="0" i="0" u="none" strike="noStrike" cap="none" normalizeH="0" baseline="0" smtClean="0">
                          <a:ln>
                            <a:noFill/>
                          </a:ln>
                          <a:solidFill>
                            <a:schemeClr val="bg1"/>
                          </a:solidFill>
                          <a:effectLst/>
                          <a:latin typeface="Times New Roman" pitchFamily="18" charset="0"/>
                          <a:cs typeface="Times New Roman" pitchFamily="18" charset="0"/>
                        </a:rPr>
                        <a:t>ликвидация помещичьего землевладения</a:t>
                      </a:r>
                      <a:endParaRPr kumimoji="0" lang="ru-RU" sz="10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arenR"/>
                        <a:tabLst>
                          <a:tab pos="228600" algn="l"/>
                        </a:tabLst>
                      </a:pPr>
                      <a:r>
                        <a:rPr kumimoji="0" lang="ru-RU" sz="1400" b="0" i="0" u="none" strike="noStrike" cap="none" normalizeH="0" baseline="0" smtClean="0">
                          <a:ln>
                            <a:noFill/>
                          </a:ln>
                          <a:solidFill>
                            <a:schemeClr val="bg1"/>
                          </a:solidFill>
                          <a:effectLst/>
                          <a:latin typeface="Times New Roman" pitchFamily="18" charset="0"/>
                          <a:cs typeface="Times New Roman" pitchFamily="18" charset="0"/>
                        </a:rPr>
                        <a:t>национализация всех земель, т.е. передача ее в собственность государства.</a:t>
                      </a:r>
                      <a:endParaRPr kumimoji="0" lang="ru-RU" sz="10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ru-RU" sz="1400" b="0" i="0" u="none" strike="noStrike" cap="none" normalizeH="0" baseline="0" smtClean="0">
                          <a:ln>
                            <a:noFill/>
                          </a:ln>
                          <a:solidFill>
                            <a:schemeClr val="bg1"/>
                          </a:solidFill>
                          <a:effectLst/>
                          <a:latin typeface="Times New Roman" pitchFamily="18" charset="0"/>
                          <a:cs typeface="Times New Roman" pitchFamily="18" charset="0"/>
                        </a:rPr>
                        <a:t>Национальный вопрос:</a:t>
                      </a:r>
                      <a:endParaRPr kumimoji="0" lang="ru-RU" sz="10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ru-RU" sz="1400" b="0" i="0" u="none" strike="noStrike" cap="none" normalizeH="0" baseline="0" smtClean="0">
                          <a:ln>
                            <a:noFill/>
                          </a:ln>
                          <a:solidFill>
                            <a:schemeClr val="bg1"/>
                          </a:solidFill>
                          <a:effectLst/>
                          <a:latin typeface="Times New Roman" pitchFamily="18" charset="0"/>
                          <a:cs typeface="Times New Roman" pitchFamily="18" charset="0"/>
                        </a:rPr>
                        <a:t>Право наций на самоопределение, вплоть до отделения.</a:t>
                      </a:r>
                      <a:endParaRPr kumimoji="0" lang="ru-RU" sz="1000" b="0" i="0" u="none" strike="noStrike" cap="none" normalizeH="0" baseline="0" smtClean="0">
                        <a:ln>
                          <a:noFill/>
                        </a:ln>
                        <a:solidFill>
                          <a:schemeClr val="bg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ru-RU" sz="1400" b="0" i="0" u="none" strike="noStrike" cap="none" normalizeH="0" baseline="0" smtClean="0">
                          <a:ln>
                            <a:noFill/>
                          </a:ln>
                          <a:solidFill>
                            <a:schemeClr val="bg1"/>
                          </a:solidFill>
                          <a:effectLst/>
                          <a:latin typeface="Times New Roman" pitchFamily="18" charset="0"/>
                          <a:cs typeface="Times New Roman" pitchFamily="18" charset="0"/>
                        </a:rPr>
                        <a:t>Ориентировались на опыт западноевропейской демократии и считали, что партия должна открыть доступ всем слоям населения, в ней могут ужиться различные точки зрения и взгляды.</a:t>
                      </a:r>
                      <a:endParaRPr kumimoji="0" lang="ru-RU" sz="10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ru-RU" sz="1400" b="0" i="0" u="none" strike="noStrike" cap="none" normalizeH="0" baseline="0" smtClean="0">
                          <a:ln>
                            <a:noFill/>
                          </a:ln>
                          <a:solidFill>
                            <a:schemeClr val="bg1"/>
                          </a:solidFill>
                          <a:effectLst/>
                          <a:latin typeface="Times New Roman" pitchFamily="18" charset="0"/>
                          <a:cs typeface="Times New Roman" pitchFamily="18" charset="0"/>
                        </a:rPr>
                        <a:t>Начавшаяся  в России революция буржуазная по характеру, роль гегемона (руководителя) должна принадлежать либеральной буржуазии, которая затем возглавит реформы. Ее союзником будет выступать пролетариат. Крестьянство ими рассматривалось как реакционная сила, пережиток феодального общества.</a:t>
                      </a:r>
                      <a:endParaRPr kumimoji="0" lang="ru-RU" sz="10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ru-RU" sz="1400" b="0" i="0" u="none" strike="noStrike" cap="none" normalizeH="0" baseline="0" smtClean="0">
                          <a:ln>
                            <a:noFill/>
                          </a:ln>
                          <a:solidFill>
                            <a:schemeClr val="bg1"/>
                          </a:solidFill>
                          <a:effectLst/>
                          <a:latin typeface="Times New Roman" pitchFamily="18" charset="0"/>
                          <a:cs typeface="Times New Roman" pitchFamily="18" charset="0"/>
                        </a:rPr>
                        <a:t>Аграрный вопрос:</a:t>
                      </a:r>
                      <a:endParaRPr kumimoji="0" lang="ru-RU" sz="10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arenR"/>
                        <a:tabLst>
                          <a:tab pos="228600" algn="l"/>
                        </a:tabLst>
                      </a:pPr>
                      <a:r>
                        <a:rPr kumimoji="0" lang="ru-RU" sz="1400" b="0" i="0" u="none" strike="noStrike" cap="none" normalizeH="0" baseline="0" smtClean="0">
                          <a:ln>
                            <a:noFill/>
                          </a:ln>
                          <a:solidFill>
                            <a:schemeClr val="bg1"/>
                          </a:solidFill>
                          <a:effectLst/>
                          <a:latin typeface="Times New Roman" pitchFamily="18" charset="0"/>
                          <a:cs typeface="Times New Roman" pitchFamily="18" charset="0"/>
                        </a:rPr>
                        <a:t>ликвидация помещичьего землевладения</a:t>
                      </a:r>
                      <a:endParaRPr kumimoji="0" lang="ru-RU" sz="10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arenR"/>
                        <a:tabLst>
                          <a:tab pos="228600" algn="l"/>
                        </a:tabLst>
                      </a:pPr>
                      <a:r>
                        <a:rPr kumimoji="0" lang="ru-RU" sz="1400" b="0" i="0" u="none" strike="noStrike" cap="none" normalizeH="0" baseline="0" smtClean="0">
                          <a:ln>
                            <a:noFill/>
                          </a:ln>
                          <a:solidFill>
                            <a:schemeClr val="bg1"/>
                          </a:solidFill>
                          <a:effectLst/>
                          <a:latin typeface="Times New Roman" pitchFamily="18" charset="0"/>
                          <a:cs typeface="Times New Roman" pitchFamily="18" charset="0"/>
                        </a:rPr>
                        <a:t>конфискация помещичьих  и прочих земель.</a:t>
                      </a:r>
                      <a:endParaRPr kumimoji="0" lang="ru-RU" sz="10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arenR"/>
                        <a:tabLst>
                          <a:tab pos="228600" algn="l"/>
                        </a:tabLst>
                      </a:pPr>
                      <a:r>
                        <a:rPr kumimoji="0" lang="ru-RU" sz="1400" b="0" i="0" u="none" strike="noStrike" cap="none" normalizeH="0" baseline="0" smtClean="0">
                          <a:ln>
                            <a:noFill/>
                          </a:ln>
                          <a:solidFill>
                            <a:schemeClr val="bg1"/>
                          </a:solidFill>
                          <a:effectLst/>
                          <a:latin typeface="Times New Roman" pitchFamily="18" charset="0"/>
                          <a:cs typeface="Times New Roman" pitchFamily="18" charset="0"/>
                        </a:rPr>
                        <a:t>Муниципализация земли, т.е. передача конфискованной земли в собственность местных органов власти  при сохранении мелкой крестьянской собственности на землю.</a:t>
                      </a:r>
                      <a:endParaRPr kumimoji="0" lang="ru-RU" sz="1000" b="0" i="0" u="none" strike="noStrike" cap="none" normalizeH="0" baseline="0" smtClean="0">
                        <a:ln>
                          <a:noFill/>
                        </a:ln>
                        <a:solidFill>
                          <a:schemeClr val="bg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457200" y="1219200"/>
            <a:ext cx="8229600" cy="4525963"/>
          </a:xfrm>
        </p:spPr>
        <p:txBody>
          <a:bodyPr/>
          <a:lstStyle/>
          <a:p>
            <a:pPr>
              <a:lnSpc>
                <a:spcPct val="80000"/>
              </a:lnSpc>
            </a:pPr>
            <a:r>
              <a:rPr lang="ru-RU" sz="2400" b="1" i="1">
                <a:solidFill>
                  <a:srgbClr val="CC3300"/>
                </a:solidFill>
              </a:rPr>
              <a:t>Партия социалистов – революционеров (ПСР</a:t>
            </a:r>
            <a:r>
              <a:rPr lang="ru-RU" sz="2400" b="1" i="1" u="sng">
                <a:solidFill>
                  <a:srgbClr val="CC3300"/>
                </a:solidFill>
              </a:rPr>
              <a:t>) эсеры.</a:t>
            </a:r>
            <a:endParaRPr lang="ru-RU" sz="2400" b="1" i="1">
              <a:solidFill>
                <a:srgbClr val="CC3300"/>
              </a:solidFill>
            </a:endParaRPr>
          </a:p>
          <a:p>
            <a:pPr>
              <a:lnSpc>
                <a:spcPct val="80000"/>
              </a:lnSpc>
            </a:pPr>
            <a:r>
              <a:rPr lang="ru-RU" sz="2400" b="1" i="1">
                <a:solidFill>
                  <a:schemeClr val="bg1"/>
                </a:solidFill>
              </a:rPr>
              <a:t>В  1901-1902 гг. в основном закончилось объединение неонароднических организаций, которые действовали в России и за границей в среде русских эмигрантов. </a:t>
            </a:r>
            <a:r>
              <a:rPr lang="ru-RU" sz="2400" b="1" i="1" u="sng">
                <a:solidFill>
                  <a:schemeClr val="bg1"/>
                </a:solidFill>
              </a:rPr>
              <a:t>Объединение получило название ПСР (к 1905-н 1906гг)</a:t>
            </a:r>
            <a:endParaRPr lang="ru-RU" sz="2400" b="1" i="1">
              <a:solidFill>
                <a:schemeClr val="bg1"/>
              </a:solidFill>
            </a:endParaRPr>
          </a:p>
          <a:p>
            <a:pPr>
              <a:lnSpc>
                <a:spcPct val="80000"/>
              </a:lnSpc>
            </a:pPr>
            <a:r>
              <a:rPr lang="ru-RU" sz="2400" b="1" i="1">
                <a:solidFill>
                  <a:schemeClr val="bg1"/>
                </a:solidFill>
              </a:rPr>
              <a:t>Бессменным </a:t>
            </a:r>
            <a:r>
              <a:rPr lang="ru-RU" sz="2400" b="1" i="1" u="sng">
                <a:solidFill>
                  <a:schemeClr val="bg1"/>
                </a:solidFill>
              </a:rPr>
              <a:t>лидером</a:t>
            </a:r>
            <a:r>
              <a:rPr lang="ru-RU" sz="2400" b="1" i="1">
                <a:solidFill>
                  <a:schemeClr val="bg1"/>
                </a:solidFill>
              </a:rPr>
              <a:t> партии стал В.М. </a:t>
            </a:r>
            <a:r>
              <a:rPr lang="ru-RU" sz="2400" b="1" i="1" u="sng">
                <a:solidFill>
                  <a:schemeClr val="bg1"/>
                </a:solidFill>
              </a:rPr>
              <a:t>Чернов.</a:t>
            </a:r>
          </a:p>
          <a:p>
            <a:pPr>
              <a:lnSpc>
                <a:spcPct val="80000"/>
              </a:lnSpc>
            </a:pPr>
            <a:r>
              <a:rPr lang="ru-RU" sz="2400" b="1" i="1" u="sng">
                <a:solidFill>
                  <a:schemeClr val="bg1"/>
                </a:solidFill>
              </a:rPr>
              <a:t>Задача партии</a:t>
            </a:r>
            <a:r>
              <a:rPr lang="ru-RU" sz="2400" b="1" i="1">
                <a:solidFill>
                  <a:schemeClr val="bg1"/>
                </a:solidFill>
              </a:rPr>
              <a:t>: подготовка народа к революции. Эсеры считали, что в ликвидации самодержавия заинтересованы все слои трудящегося населения: пролетариат, интеллигенция, крестьянство - эсеры соединяли всех их в понятие </a:t>
            </a:r>
            <a:r>
              <a:rPr lang="ru-RU" sz="2400" b="1" i="1" u="sng">
                <a:solidFill>
                  <a:schemeClr val="bg1"/>
                </a:solidFill>
              </a:rPr>
              <a:t>рабочий класс.</a:t>
            </a:r>
            <a:r>
              <a:rPr lang="ru-RU" sz="2400" b="1" i="1">
                <a:solidFill>
                  <a:schemeClr val="bg1"/>
                </a:solidFill>
              </a:rPr>
              <a:t> Буржуазию, как и большевики, считали реакционной силой.</a:t>
            </a:r>
          </a:p>
          <a:p>
            <a:pPr algn="ctr">
              <a:lnSpc>
                <a:spcPct val="80000"/>
              </a:lnSpc>
              <a:buFontTx/>
              <a:buNone/>
            </a:pPr>
            <a:r>
              <a:rPr lang="ru-RU" sz="2400"/>
              <a:t> </a:t>
            </a:r>
          </a:p>
        </p:txBody>
      </p:sp>
      <p:sp>
        <p:nvSpPr>
          <p:cNvPr id="21507" name="Rectangle 3"/>
          <p:cNvSpPr>
            <a:spLocks noGrp="1" noChangeArrowheads="1"/>
          </p:cNvSpPr>
          <p:nvPr>
            <p:ph type="title"/>
          </p:nvPr>
        </p:nvSpPr>
        <p:spPr>
          <a:xfrm>
            <a:off x="457200" y="274638"/>
            <a:ext cx="8229600" cy="639762"/>
          </a:xfrm>
        </p:spPr>
        <p:txBody>
          <a:bodyPr/>
          <a:lstStyle/>
          <a:p>
            <a:r>
              <a:rPr lang="ru-RU" sz="4000" b="1" u="sng">
                <a:solidFill>
                  <a:srgbClr val="FFFF66"/>
                </a:solidFill>
              </a:rPr>
              <a:t>Социалистические партии</a:t>
            </a:r>
            <a:r>
              <a:rPr lang="ru-RU" sz="4000"/>
              <a:t/>
            </a:r>
            <a:br>
              <a:rPr lang="ru-RU" sz="4000"/>
            </a:br>
            <a:endParaRPr lang="ru-RU" sz="4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457200" y="990600"/>
            <a:ext cx="8686800" cy="5638800"/>
          </a:xfrm>
        </p:spPr>
        <p:txBody>
          <a:bodyPr/>
          <a:lstStyle/>
          <a:p>
            <a:pPr marL="609600" indent="-609600">
              <a:lnSpc>
                <a:spcPct val="80000"/>
              </a:lnSpc>
              <a:buFontTx/>
              <a:buNone/>
            </a:pPr>
            <a:r>
              <a:rPr lang="ru-RU" sz="2000" b="1" i="1" u="sng">
                <a:solidFill>
                  <a:schemeClr val="bg1"/>
                </a:solidFill>
              </a:rPr>
              <a:t>1 политический режим</a:t>
            </a:r>
            <a:r>
              <a:rPr lang="ru-RU" sz="2000" b="1" i="1">
                <a:solidFill>
                  <a:schemeClr val="bg1"/>
                </a:solidFill>
              </a:rPr>
              <a:t>, который должен быть установлен после свержения самодержавия, они определили как </a:t>
            </a:r>
            <a:r>
              <a:rPr lang="ru-RU" sz="2000" b="1" i="1" u="sng">
                <a:solidFill>
                  <a:schemeClr val="bg1"/>
                </a:solidFill>
              </a:rPr>
              <a:t>«народовластие».</a:t>
            </a:r>
            <a:endParaRPr lang="ru-RU" sz="2000" b="1" i="1">
              <a:solidFill>
                <a:schemeClr val="bg1"/>
              </a:solidFill>
            </a:endParaRPr>
          </a:p>
          <a:p>
            <a:pPr marL="609600" indent="-609600">
              <a:lnSpc>
                <a:spcPct val="80000"/>
              </a:lnSpc>
              <a:buFontTx/>
              <a:buNone/>
            </a:pPr>
            <a:r>
              <a:rPr lang="ru-RU" sz="2000" b="1" i="1">
                <a:solidFill>
                  <a:schemeClr val="bg1"/>
                </a:solidFill>
              </a:rPr>
              <a:t>2 Созыв Учредительного Собрания</a:t>
            </a:r>
          </a:p>
          <a:p>
            <a:pPr marL="609600" indent="-609600">
              <a:lnSpc>
                <a:spcPct val="80000"/>
              </a:lnSpc>
              <a:buFontTx/>
              <a:buNone/>
            </a:pPr>
            <a:r>
              <a:rPr lang="ru-RU" sz="2000" b="1" i="1">
                <a:solidFill>
                  <a:schemeClr val="bg1"/>
                </a:solidFill>
              </a:rPr>
              <a:t>3 </a:t>
            </a:r>
            <a:r>
              <a:rPr lang="ru-RU" sz="2000" b="1" i="1" u="sng">
                <a:solidFill>
                  <a:schemeClr val="bg1"/>
                </a:solidFill>
              </a:rPr>
              <a:t>федеративное </a:t>
            </a:r>
            <a:r>
              <a:rPr lang="ru-RU" sz="2000" b="1" i="1">
                <a:solidFill>
                  <a:schemeClr val="bg1"/>
                </a:solidFill>
              </a:rPr>
              <a:t>устройство России, т.е. государство, по их представлениям, должно состоять из объединившихся государственных образований, которые сохраняют определенную юридическую и политическую самостоятельность.</a:t>
            </a:r>
            <a:endParaRPr lang="ru-RU" sz="2000" b="1" i="1" u="sng">
              <a:solidFill>
                <a:schemeClr val="bg1"/>
              </a:solidFill>
            </a:endParaRPr>
          </a:p>
          <a:p>
            <a:pPr marL="609600" indent="-609600">
              <a:lnSpc>
                <a:spcPct val="80000"/>
              </a:lnSpc>
              <a:buFontTx/>
              <a:buNone/>
            </a:pPr>
            <a:r>
              <a:rPr lang="ru-RU" sz="2000" b="1" i="1" u="sng">
                <a:solidFill>
                  <a:schemeClr val="bg1"/>
                </a:solidFill>
              </a:rPr>
              <a:t>право наций на самоопределение </a:t>
            </a:r>
            <a:endParaRPr lang="ru-RU" sz="2000" b="1" i="1">
              <a:solidFill>
                <a:schemeClr val="bg1"/>
              </a:solidFill>
            </a:endParaRPr>
          </a:p>
          <a:p>
            <a:pPr marL="609600" indent="-609600">
              <a:lnSpc>
                <a:spcPct val="80000"/>
              </a:lnSpc>
              <a:buFontTx/>
              <a:buNone/>
            </a:pPr>
            <a:r>
              <a:rPr lang="ru-RU" sz="2000" b="1" i="1">
                <a:solidFill>
                  <a:schemeClr val="bg1"/>
                </a:solidFill>
              </a:rPr>
              <a:t>Центральное место в программе эсеров составлял </a:t>
            </a:r>
            <a:r>
              <a:rPr lang="ru-RU" sz="2000" b="1" i="1" u="sng">
                <a:solidFill>
                  <a:schemeClr val="bg1"/>
                </a:solidFill>
              </a:rPr>
              <a:t>аграрный вопрос</a:t>
            </a:r>
            <a:r>
              <a:rPr lang="ru-RU" sz="2000" b="1" i="1">
                <a:solidFill>
                  <a:schemeClr val="bg1"/>
                </a:solidFill>
              </a:rPr>
              <a:t>. Предложения:</a:t>
            </a:r>
          </a:p>
          <a:p>
            <a:pPr marL="609600" indent="-609600">
              <a:lnSpc>
                <a:spcPct val="80000"/>
              </a:lnSpc>
              <a:buFontTx/>
              <a:buNone/>
            </a:pPr>
            <a:r>
              <a:rPr lang="ru-RU" sz="2000" b="1" i="1">
                <a:solidFill>
                  <a:schemeClr val="bg1"/>
                </a:solidFill>
              </a:rPr>
              <a:t>1 ликвидация помещичьего землевладения</a:t>
            </a:r>
          </a:p>
          <a:p>
            <a:pPr marL="609600" indent="-609600">
              <a:lnSpc>
                <a:spcPct val="80000"/>
              </a:lnSpc>
              <a:buFontTx/>
              <a:buNone/>
            </a:pPr>
            <a:r>
              <a:rPr lang="ru-RU" sz="2000" b="1" i="1">
                <a:solidFill>
                  <a:schemeClr val="bg1"/>
                </a:solidFill>
              </a:rPr>
              <a:t>2 социализация земли, т.е. изъятие ее из хозяйственного оборота и превращение в общенародное достояние.</a:t>
            </a:r>
          </a:p>
          <a:p>
            <a:pPr marL="609600" indent="-609600">
              <a:lnSpc>
                <a:spcPct val="80000"/>
              </a:lnSpc>
              <a:buFontTx/>
              <a:buNone/>
            </a:pPr>
            <a:r>
              <a:rPr lang="ru-RU" sz="2000" b="1" i="1">
                <a:solidFill>
                  <a:schemeClr val="bg1"/>
                </a:solidFill>
              </a:rPr>
              <a:t>3 право распоряжения землей получали крестьянские общины, которые должны были распределить землю между теми, кто ее обрабатывает по трудовой или потребительской (  например,  по количеству рабочих рук) норме.</a:t>
            </a:r>
            <a:endParaRPr lang="ru-RU" sz="2000" b="1" i="1" u="sng">
              <a:solidFill>
                <a:schemeClr val="bg1"/>
              </a:solidFill>
            </a:endParaRPr>
          </a:p>
        </p:txBody>
      </p:sp>
      <p:sp>
        <p:nvSpPr>
          <p:cNvPr id="38915" name="Rectangle 3"/>
          <p:cNvSpPr>
            <a:spLocks noGrp="1" noChangeArrowheads="1"/>
          </p:cNvSpPr>
          <p:nvPr>
            <p:ph type="title"/>
          </p:nvPr>
        </p:nvSpPr>
        <p:spPr>
          <a:xfrm>
            <a:off x="457200" y="274638"/>
            <a:ext cx="8229600" cy="487362"/>
          </a:xfrm>
        </p:spPr>
        <p:txBody>
          <a:bodyPr/>
          <a:lstStyle/>
          <a:p>
            <a:r>
              <a:rPr lang="ru-RU" sz="4000" b="1" u="sng">
                <a:solidFill>
                  <a:srgbClr val="FFFF66"/>
                </a:solidFill>
              </a:rPr>
              <a:t>Программа   эсеров</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457200" y="1219200"/>
            <a:ext cx="8229600" cy="4525963"/>
          </a:xfrm>
        </p:spPr>
        <p:txBody>
          <a:bodyPr/>
          <a:lstStyle/>
          <a:p>
            <a:pPr>
              <a:lnSpc>
                <a:spcPct val="80000"/>
              </a:lnSpc>
              <a:buFontTx/>
              <a:buNone/>
            </a:pPr>
            <a:r>
              <a:rPr lang="ru-RU" sz="2800" b="1" i="1" u="sng">
                <a:solidFill>
                  <a:schemeClr val="bg1"/>
                </a:solidFill>
              </a:rPr>
              <a:t>Тактика эсеров</a:t>
            </a:r>
            <a:r>
              <a:rPr lang="ru-RU" sz="2800" b="1" i="1">
                <a:solidFill>
                  <a:schemeClr val="bg1"/>
                </a:solidFill>
              </a:rPr>
              <a:t>: индивидуальный террор как средство революционизации масс  и как устрашения  правительства.</a:t>
            </a:r>
            <a:endParaRPr lang="ru-RU" sz="2800" b="1" i="1" u="sng">
              <a:solidFill>
                <a:schemeClr val="bg1"/>
              </a:solidFill>
            </a:endParaRPr>
          </a:p>
          <a:p>
            <a:pPr>
              <a:lnSpc>
                <a:spcPct val="80000"/>
              </a:lnSpc>
              <a:buFontTx/>
              <a:buNone/>
            </a:pPr>
            <a:r>
              <a:rPr lang="ru-RU" sz="2800" b="1" i="1" u="sng">
                <a:solidFill>
                  <a:schemeClr val="bg1"/>
                </a:solidFill>
              </a:rPr>
              <a:t>Кто входил</a:t>
            </a:r>
            <a:r>
              <a:rPr lang="ru-RU" sz="2800" b="1" i="1">
                <a:solidFill>
                  <a:schemeClr val="bg1"/>
                </a:solidFill>
              </a:rPr>
              <a:t>: революционная интеллигенция – инженеры, врачи, ветеринары, учителя и т.п. </a:t>
            </a:r>
            <a:endParaRPr lang="ru-RU" sz="2800" b="1" i="1" u="sng">
              <a:solidFill>
                <a:schemeClr val="bg1"/>
              </a:solidFill>
            </a:endParaRPr>
          </a:p>
          <a:p>
            <a:pPr>
              <a:lnSpc>
                <a:spcPct val="80000"/>
              </a:lnSpc>
              <a:buFontTx/>
              <a:buNone/>
            </a:pPr>
            <a:r>
              <a:rPr lang="ru-RU" sz="2800" b="1" i="1" u="sng">
                <a:solidFill>
                  <a:schemeClr val="bg1"/>
                </a:solidFill>
              </a:rPr>
              <a:t>Эсеры – партия крестьянская, наиболее продуманным и отвечающим требованиям времени у них был аграрный вопрос. Абсолютное большинство крестьян поддерживало эсеров.</a:t>
            </a:r>
          </a:p>
          <a:p>
            <a:pPr algn="ctr">
              <a:lnSpc>
                <a:spcPct val="80000"/>
              </a:lnSpc>
              <a:buFontTx/>
              <a:buNone/>
            </a:pPr>
            <a:endParaRPr lang="ru-RU" sz="2800" b="1" i="1">
              <a:solidFill>
                <a:schemeClr val="bg1"/>
              </a:solidFill>
            </a:endParaRPr>
          </a:p>
        </p:txBody>
      </p:sp>
      <p:sp>
        <p:nvSpPr>
          <p:cNvPr id="39939" name="Rectangle 3"/>
          <p:cNvSpPr>
            <a:spLocks noGrp="1" noChangeArrowheads="1"/>
          </p:cNvSpPr>
          <p:nvPr>
            <p:ph type="title"/>
          </p:nvPr>
        </p:nvSpPr>
        <p:spPr/>
        <p:txBody>
          <a:bodyPr/>
          <a:lstStyle/>
          <a:p>
            <a:r>
              <a:rPr lang="ru-RU" sz="4000" b="1" u="sng">
                <a:solidFill>
                  <a:srgbClr val="FFFF66"/>
                </a:solidFill>
              </a:rPr>
              <a:t>Программа   эсеров</a:t>
            </a:r>
            <a:r>
              <a:rPr lang="ru-RU" sz="4000" b="1" u="sng"/>
              <a:t> </a:t>
            </a:r>
            <a:r>
              <a:rPr lang="ru-RU" sz="4000"/>
              <a:t/>
            </a:r>
            <a:br>
              <a:rPr lang="ru-RU" sz="4000"/>
            </a:br>
            <a:endParaRPr lang="ru-RU" sz="4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p:txBody>
          <a:bodyPr/>
          <a:lstStyle/>
          <a:p>
            <a:r>
              <a:rPr lang="ru-RU" b="1" i="1">
                <a:solidFill>
                  <a:schemeClr val="bg1"/>
                </a:solidFill>
              </a:rPr>
              <a:t/>
            </a:r>
            <a:br>
              <a:rPr lang="ru-RU" b="1" i="1">
                <a:solidFill>
                  <a:schemeClr val="bg1"/>
                </a:solidFill>
              </a:rPr>
            </a:br>
            <a:r>
              <a:rPr lang="ru-RU" b="1" i="1">
                <a:solidFill>
                  <a:schemeClr val="bg1"/>
                </a:solidFill>
              </a:rPr>
              <a:t>В.М. </a:t>
            </a:r>
            <a:r>
              <a:rPr lang="ru-RU" b="1" i="1" u="sng">
                <a:solidFill>
                  <a:schemeClr val="bg1"/>
                </a:solidFill>
              </a:rPr>
              <a:t>Чернов.</a:t>
            </a:r>
            <a:br>
              <a:rPr lang="ru-RU" b="1" i="1" u="sng">
                <a:solidFill>
                  <a:schemeClr val="bg1"/>
                </a:solidFill>
              </a:rPr>
            </a:br>
            <a:r>
              <a:rPr lang="ru-RU" sz="4000"/>
              <a:t/>
            </a:r>
            <a:br>
              <a:rPr lang="ru-RU" sz="4000"/>
            </a:br>
            <a:endParaRPr lang="ru-RU" sz="4000"/>
          </a:p>
        </p:txBody>
      </p:sp>
      <p:pic>
        <p:nvPicPr>
          <p:cNvPr id="40965" name="Picture 5" descr="chernov"/>
          <p:cNvPicPr>
            <a:picLocks noChangeAspect="1" noChangeArrowheads="1"/>
          </p:cNvPicPr>
          <p:nvPr/>
        </p:nvPicPr>
        <p:blipFill>
          <a:blip r:embed="rId2"/>
          <a:srcRect/>
          <a:stretch>
            <a:fillRect/>
          </a:stretch>
        </p:blipFill>
        <p:spPr bwMode="auto">
          <a:xfrm>
            <a:off x="533400" y="1143000"/>
            <a:ext cx="3705225" cy="5105400"/>
          </a:xfrm>
          <a:prstGeom prst="rect">
            <a:avLst/>
          </a:prstGeom>
          <a:noFill/>
        </p:spPr>
      </p:pic>
      <p:pic>
        <p:nvPicPr>
          <p:cNvPr id="40966" name="Picture 6" descr="images"/>
          <p:cNvPicPr>
            <a:picLocks noChangeAspect="1" noChangeArrowheads="1"/>
          </p:cNvPicPr>
          <p:nvPr/>
        </p:nvPicPr>
        <p:blipFill>
          <a:blip r:embed="rId3"/>
          <a:srcRect/>
          <a:stretch>
            <a:fillRect/>
          </a:stretch>
        </p:blipFill>
        <p:spPr bwMode="auto">
          <a:xfrm>
            <a:off x="5113338" y="1371600"/>
            <a:ext cx="3716337" cy="4724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304800" y="838200"/>
            <a:ext cx="8610600" cy="6019800"/>
          </a:xfrm>
        </p:spPr>
        <p:txBody>
          <a:bodyPr/>
          <a:lstStyle/>
          <a:p>
            <a:pPr marL="609600" indent="-609600">
              <a:lnSpc>
                <a:spcPct val="80000"/>
              </a:lnSpc>
              <a:buFontTx/>
              <a:buNone/>
            </a:pPr>
            <a:r>
              <a:rPr lang="ru-RU" sz="1600" b="1" i="1"/>
              <a:t>        </a:t>
            </a:r>
            <a:r>
              <a:rPr lang="ru-RU" sz="2400" b="1" i="1"/>
              <a:t>Конституционные демократы – кадеты.</a:t>
            </a:r>
            <a:endParaRPr lang="ru-RU" sz="2400" b="1" i="1" u="sng"/>
          </a:p>
          <a:p>
            <a:pPr marL="609600" indent="-609600">
              <a:lnSpc>
                <a:spcPct val="80000"/>
              </a:lnSpc>
              <a:buFontTx/>
              <a:buNone/>
            </a:pPr>
            <a:r>
              <a:rPr lang="ru-RU" sz="2400" b="1" i="1" u="sng"/>
              <a:t>Первый съезд кадетов</a:t>
            </a:r>
            <a:r>
              <a:rPr lang="ru-RU" sz="2400" b="1" i="1"/>
              <a:t> – октябрь 1905 г. Организационное оформление – к январю 1906г. Сформировалась (партия) на основе либерального движения. В основу партии легли такие объединения, как: Союз Союзов, Союз Освобождения и многие земские организации.</a:t>
            </a:r>
            <a:endParaRPr lang="ru-RU" sz="2400" b="1" i="1" u="sng"/>
          </a:p>
          <a:p>
            <a:pPr marL="609600" indent="-609600">
              <a:lnSpc>
                <a:spcPct val="80000"/>
              </a:lnSpc>
              <a:buFontTx/>
              <a:buNone/>
            </a:pPr>
            <a:r>
              <a:rPr lang="ru-RU" sz="2400" b="1" i="1" u="sng"/>
              <a:t>Состав:</a:t>
            </a:r>
            <a:r>
              <a:rPr lang="ru-RU" sz="2400" b="1" i="1"/>
              <a:t> предприниматели, либеральная интеллигенция, профессура, деятели земств.</a:t>
            </a:r>
            <a:endParaRPr lang="ru-RU" sz="2400" b="1" i="1" u="sng"/>
          </a:p>
          <a:p>
            <a:pPr marL="609600" indent="-609600">
              <a:lnSpc>
                <a:spcPct val="80000"/>
              </a:lnSpc>
              <a:buFontTx/>
              <a:buNone/>
            </a:pPr>
            <a:r>
              <a:rPr lang="ru-RU" sz="2400" b="1" i="1" u="sng"/>
              <a:t>Лидер партии</a:t>
            </a:r>
            <a:r>
              <a:rPr lang="ru-RU" sz="2400" b="1" i="1"/>
              <a:t>: историк П. Н. Милюков</a:t>
            </a:r>
            <a:endParaRPr lang="ru-RU" sz="2400" b="1" i="1" u="sng"/>
          </a:p>
          <a:p>
            <a:pPr marL="609600" indent="-609600">
              <a:lnSpc>
                <a:spcPct val="80000"/>
              </a:lnSpc>
              <a:buFontTx/>
              <a:buNone/>
            </a:pPr>
            <a:r>
              <a:rPr lang="ru-RU" sz="2400" b="1" i="1" u="sng"/>
              <a:t>Партия провозгласила</a:t>
            </a:r>
            <a:r>
              <a:rPr lang="ru-RU" sz="2400" b="1" i="1"/>
              <a:t>: курс на конституционную (парламентскую) монархию, приверженность к основным либеральным ценностям: рыночной экономике, частной собственности, демократическим правам и свободам личности, правовому государству</a:t>
            </a:r>
          </a:p>
        </p:txBody>
      </p:sp>
      <p:sp>
        <p:nvSpPr>
          <p:cNvPr id="22531" name="Rectangle 3"/>
          <p:cNvSpPr>
            <a:spLocks noGrp="1" noChangeArrowheads="1"/>
          </p:cNvSpPr>
          <p:nvPr>
            <p:ph type="title"/>
          </p:nvPr>
        </p:nvSpPr>
        <p:spPr>
          <a:xfrm>
            <a:off x="457200" y="0"/>
            <a:ext cx="8229600" cy="762000"/>
          </a:xfrm>
        </p:spPr>
        <p:txBody>
          <a:bodyPr/>
          <a:lstStyle/>
          <a:p>
            <a:r>
              <a:rPr lang="ru-RU" b="1" u="sng">
                <a:solidFill>
                  <a:srgbClr val="FFFF66"/>
                </a:solidFill>
              </a:rPr>
              <a:t>Либеральное крыло</a:t>
            </a:r>
            <a:r>
              <a:rPr lang="ru-RU"/>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8686800" cy="1143000"/>
          </a:xfrm>
        </p:spPr>
        <p:txBody>
          <a:bodyPr/>
          <a:lstStyle/>
          <a:p>
            <a:r>
              <a:rPr lang="ru-RU" sz="4000" b="1" i="1">
                <a:solidFill>
                  <a:srgbClr val="FFFF66"/>
                </a:solidFill>
                <a:latin typeface="Comic Sans MS" pitchFamily="66" charset="0"/>
              </a:rPr>
              <a:t>Манифест от 17 октября 1905 г.</a:t>
            </a:r>
          </a:p>
        </p:txBody>
      </p:sp>
      <p:pic>
        <p:nvPicPr>
          <p:cNvPr id="9220" name="Picture 4" descr="October_Manifesto_1"/>
          <p:cNvPicPr>
            <a:picLocks noChangeAspect="1" noChangeArrowheads="1"/>
          </p:cNvPicPr>
          <p:nvPr/>
        </p:nvPicPr>
        <p:blipFill>
          <a:blip r:embed="rId2" cstate="print"/>
          <a:srcRect/>
          <a:stretch>
            <a:fillRect/>
          </a:stretch>
        </p:blipFill>
        <p:spPr bwMode="auto">
          <a:xfrm>
            <a:off x="685800" y="1295400"/>
            <a:ext cx="3719513" cy="5095875"/>
          </a:xfrm>
          <a:prstGeom prst="rect">
            <a:avLst/>
          </a:prstGeom>
          <a:noFill/>
        </p:spPr>
      </p:pic>
      <p:pic>
        <p:nvPicPr>
          <p:cNvPr id="9221" name="Picture 5" descr="753339_1518nothumb500"/>
          <p:cNvPicPr>
            <a:picLocks noChangeAspect="1" noChangeArrowheads="1"/>
          </p:cNvPicPr>
          <p:nvPr/>
        </p:nvPicPr>
        <p:blipFill>
          <a:blip r:embed="rId3"/>
          <a:srcRect/>
          <a:stretch>
            <a:fillRect/>
          </a:stretch>
        </p:blipFill>
        <p:spPr bwMode="auto">
          <a:xfrm>
            <a:off x="5181600" y="1219200"/>
            <a:ext cx="3700463" cy="5181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304800" y="762000"/>
            <a:ext cx="8610600" cy="5715000"/>
          </a:xfrm>
        </p:spPr>
        <p:txBody>
          <a:bodyPr/>
          <a:lstStyle/>
          <a:p>
            <a:pPr marL="609600" indent="-609600">
              <a:lnSpc>
                <a:spcPct val="90000"/>
              </a:lnSpc>
              <a:buFontTx/>
              <a:buNone/>
            </a:pPr>
            <a:r>
              <a:rPr lang="ru-RU" sz="2400" b="1" i="1" u="sng">
                <a:solidFill>
                  <a:schemeClr val="bg1"/>
                </a:solidFill>
              </a:rPr>
              <a:t>Крестьянский  (аграрный) вопрос:</a:t>
            </a:r>
          </a:p>
          <a:p>
            <a:pPr marL="609600" indent="-609600">
              <a:lnSpc>
                <a:spcPct val="90000"/>
              </a:lnSpc>
              <a:buFontTx/>
              <a:buNone/>
            </a:pPr>
            <a:r>
              <a:rPr lang="ru-RU" sz="2400" b="1" i="1" u="sng">
                <a:solidFill>
                  <a:schemeClr val="bg1"/>
                </a:solidFill>
              </a:rPr>
              <a:t>   1 признать проблему крестьянского малоземелья</a:t>
            </a:r>
          </a:p>
          <a:p>
            <a:pPr marL="609600" indent="-609600">
              <a:lnSpc>
                <a:spcPct val="90000"/>
              </a:lnSpc>
              <a:buFontTx/>
              <a:buNone/>
            </a:pPr>
            <a:r>
              <a:rPr lang="ru-RU" sz="2400" b="1" i="1" u="sng">
                <a:solidFill>
                  <a:schemeClr val="bg1"/>
                </a:solidFill>
              </a:rPr>
              <a:t>   2 предлагали отчуждение части помещичьих земель</a:t>
            </a:r>
          </a:p>
          <a:p>
            <a:pPr marL="609600" indent="-609600">
              <a:lnSpc>
                <a:spcPct val="90000"/>
              </a:lnSpc>
              <a:buFontTx/>
              <a:buNone/>
            </a:pPr>
            <a:r>
              <a:rPr lang="ru-RU" sz="2400" b="1" i="1" u="sng">
                <a:solidFill>
                  <a:schemeClr val="bg1"/>
                </a:solidFill>
              </a:rPr>
              <a:t>       а) предложена норма земельного владения в 500 десятин, а излишек должен был, быть отторгнут</a:t>
            </a:r>
          </a:p>
          <a:p>
            <a:pPr marL="609600" indent="-609600">
              <a:lnSpc>
                <a:spcPct val="90000"/>
              </a:lnSpc>
              <a:buFontTx/>
              <a:buNone/>
            </a:pPr>
            <a:r>
              <a:rPr lang="ru-RU" sz="2400" b="1" i="1" u="sng">
                <a:solidFill>
                  <a:schemeClr val="bg1"/>
                </a:solidFill>
              </a:rPr>
              <a:t>       б) отчуждение помещичьих земель производиться должно за выкуп (выкуп должно было оплатить государство)</a:t>
            </a:r>
          </a:p>
          <a:p>
            <a:pPr marL="609600" indent="-609600">
              <a:lnSpc>
                <a:spcPct val="90000"/>
              </a:lnSpc>
              <a:buFontTx/>
              <a:buNone/>
            </a:pPr>
            <a:r>
              <a:rPr lang="ru-RU" sz="2400" b="1" i="1" u="sng">
                <a:solidFill>
                  <a:schemeClr val="bg1"/>
                </a:solidFill>
              </a:rPr>
              <a:t>       в) передача государством земли крестьянам в пользование (не во владение и распоряжение)</a:t>
            </a:r>
          </a:p>
          <a:p>
            <a:pPr marL="609600" indent="-609600">
              <a:lnSpc>
                <a:spcPct val="90000"/>
              </a:lnSpc>
              <a:buFontTx/>
              <a:buNone/>
            </a:pPr>
            <a:r>
              <a:rPr lang="ru-RU" sz="2400" b="1" i="1" u="sng">
                <a:solidFill>
                  <a:schemeClr val="bg1"/>
                </a:solidFill>
              </a:rPr>
              <a:t>        г) сохранение крестьянской общины.</a:t>
            </a:r>
          </a:p>
        </p:txBody>
      </p:sp>
      <p:sp>
        <p:nvSpPr>
          <p:cNvPr id="30723" name="Rectangle 3"/>
          <p:cNvSpPr>
            <a:spLocks noGrp="1" noChangeArrowheads="1"/>
          </p:cNvSpPr>
          <p:nvPr>
            <p:ph type="title"/>
          </p:nvPr>
        </p:nvSpPr>
        <p:spPr>
          <a:xfrm>
            <a:off x="381000" y="228600"/>
            <a:ext cx="8229600" cy="381000"/>
          </a:xfrm>
        </p:spPr>
        <p:txBody>
          <a:bodyPr/>
          <a:lstStyle/>
          <a:p>
            <a:r>
              <a:rPr lang="ru-RU" sz="2400" b="1" i="1" u="sng">
                <a:solidFill>
                  <a:srgbClr val="FFFF66"/>
                </a:solidFill>
              </a:rPr>
              <a:t>Основные положения программы партии кадетов:</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304800" y="762000"/>
            <a:ext cx="8610600" cy="5715000"/>
          </a:xfrm>
        </p:spPr>
        <p:txBody>
          <a:bodyPr/>
          <a:lstStyle/>
          <a:p>
            <a:pPr marL="609600" indent="-609600">
              <a:lnSpc>
                <a:spcPct val="90000"/>
              </a:lnSpc>
              <a:buFontTx/>
              <a:buNone/>
            </a:pPr>
            <a:r>
              <a:rPr lang="ru-RU" sz="2400" b="1" i="1" u="sng">
                <a:solidFill>
                  <a:schemeClr val="bg1"/>
                </a:solidFill>
              </a:rPr>
              <a:t>Рабочий вопрос:</a:t>
            </a:r>
          </a:p>
          <a:p>
            <a:pPr marL="609600" indent="-609600">
              <a:lnSpc>
                <a:spcPct val="90000"/>
              </a:lnSpc>
              <a:buFontTx/>
              <a:buNone/>
            </a:pPr>
            <a:r>
              <a:rPr lang="ru-RU" sz="2400" b="1" i="1" u="sng">
                <a:solidFill>
                  <a:schemeClr val="bg1"/>
                </a:solidFill>
              </a:rPr>
              <a:t>   1 введение 8-часового рабочего дня</a:t>
            </a:r>
          </a:p>
          <a:p>
            <a:pPr marL="609600" indent="-609600">
              <a:lnSpc>
                <a:spcPct val="90000"/>
              </a:lnSpc>
              <a:buFontTx/>
              <a:buNone/>
            </a:pPr>
            <a:r>
              <a:rPr lang="ru-RU" sz="2400" b="1" i="1" u="sng">
                <a:solidFill>
                  <a:schemeClr val="bg1"/>
                </a:solidFill>
              </a:rPr>
              <a:t>   2 введение социального страхования</a:t>
            </a:r>
          </a:p>
          <a:p>
            <a:pPr marL="609600" indent="-609600">
              <a:lnSpc>
                <a:spcPct val="90000"/>
              </a:lnSpc>
              <a:buFontTx/>
              <a:buNone/>
            </a:pPr>
            <a:r>
              <a:rPr lang="ru-RU" sz="2400" b="1" i="1" u="sng">
                <a:solidFill>
                  <a:schemeClr val="bg1"/>
                </a:solidFill>
              </a:rPr>
              <a:t>   3 введение свободы стачек и союзов (профсоюзов)</a:t>
            </a:r>
          </a:p>
          <a:p>
            <a:pPr marL="609600" indent="-609600">
              <a:lnSpc>
                <a:spcPct val="90000"/>
              </a:lnSpc>
              <a:buFontTx/>
              <a:buNone/>
            </a:pPr>
            <a:r>
              <a:rPr lang="ru-RU" sz="2400" b="1" i="1" u="sng">
                <a:solidFill>
                  <a:schemeClr val="bg1"/>
                </a:solidFill>
              </a:rPr>
              <a:t>Национальный вопрос:</a:t>
            </a:r>
          </a:p>
          <a:p>
            <a:pPr marL="609600" indent="-609600">
              <a:lnSpc>
                <a:spcPct val="90000"/>
              </a:lnSpc>
              <a:buFontTx/>
              <a:buNone/>
            </a:pPr>
            <a:r>
              <a:rPr lang="ru-RU" sz="2400" b="1" i="1" u="sng">
                <a:solidFill>
                  <a:schemeClr val="bg1"/>
                </a:solidFill>
              </a:rPr>
              <a:t>   1 введение территориальной автономии Финляндии</a:t>
            </a:r>
          </a:p>
          <a:p>
            <a:pPr marL="609600" indent="-609600">
              <a:lnSpc>
                <a:spcPct val="90000"/>
              </a:lnSpc>
              <a:buFontTx/>
              <a:buNone/>
            </a:pPr>
            <a:r>
              <a:rPr lang="ru-RU" sz="2400" b="1" i="1" u="sng">
                <a:solidFill>
                  <a:schemeClr val="bg1"/>
                </a:solidFill>
              </a:rPr>
              <a:t>   2 расширение самостоятельности Польши.</a:t>
            </a:r>
          </a:p>
          <a:p>
            <a:pPr marL="609600" indent="-609600">
              <a:lnSpc>
                <a:spcPct val="90000"/>
              </a:lnSpc>
              <a:buFontTx/>
              <a:buNone/>
            </a:pPr>
            <a:r>
              <a:rPr lang="ru-RU" sz="2400" b="1" i="1" u="sng">
                <a:solidFill>
                  <a:schemeClr val="bg1"/>
                </a:solidFill>
              </a:rPr>
              <a:t>   3 остальным народам право на культурное самоопределение (национально – культурная автономия).</a:t>
            </a:r>
          </a:p>
          <a:p>
            <a:pPr marL="609600" indent="-609600">
              <a:lnSpc>
                <a:spcPct val="90000"/>
              </a:lnSpc>
              <a:buFontTx/>
              <a:buNone/>
            </a:pPr>
            <a:r>
              <a:rPr lang="ru-RU" sz="2400" b="1" i="1" u="sng">
                <a:solidFill>
                  <a:srgbClr val="CC3300"/>
                </a:solidFill>
              </a:rPr>
              <a:t>В целом кадеты считали, что все реформы должно проводить государство.</a:t>
            </a:r>
          </a:p>
          <a:p>
            <a:pPr marL="609600" indent="-609600" algn="just">
              <a:lnSpc>
                <a:spcPct val="90000"/>
              </a:lnSpc>
              <a:buFontTx/>
              <a:buNone/>
            </a:pPr>
            <a:endParaRPr lang="ru-RU" sz="2400" b="1">
              <a:solidFill>
                <a:srgbClr val="CC3300"/>
              </a:solidFill>
            </a:endParaRPr>
          </a:p>
        </p:txBody>
      </p:sp>
      <p:sp>
        <p:nvSpPr>
          <p:cNvPr id="34819" name="Rectangle 3"/>
          <p:cNvSpPr>
            <a:spLocks noGrp="1" noChangeArrowheads="1"/>
          </p:cNvSpPr>
          <p:nvPr>
            <p:ph type="title"/>
          </p:nvPr>
        </p:nvSpPr>
        <p:spPr>
          <a:xfrm>
            <a:off x="381000" y="228600"/>
            <a:ext cx="8229600" cy="381000"/>
          </a:xfrm>
        </p:spPr>
        <p:txBody>
          <a:bodyPr/>
          <a:lstStyle/>
          <a:p>
            <a:r>
              <a:rPr lang="ru-RU" sz="2400" b="1" i="1" u="sng">
                <a:solidFill>
                  <a:srgbClr val="FFFF66"/>
                </a:solidFill>
              </a:rPr>
              <a:t>Основные положения программы партии кадетов:</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304800" y="1219200"/>
            <a:ext cx="8610600" cy="5638800"/>
          </a:xfrm>
        </p:spPr>
        <p:txBody>
          <a:bodyPr/>
          <a:lstStyle/>
          <a:p>
            <a:pPr marL="609600" indent="-609600">
              <a:buFontTx/>
              <a:buNone/>
            </a:pPr>
            <a:r>
              <a:rPr lang="ru-RU" b="1" i="1"/>
              <a:t>        </a:t>
            </a:r>
            <a:endParaRPr lang="ru-RU" sz="4400" b="1" i="1"/>
          </a:p>
        </p:txBody>
      </p:sp>
      <p:sp>
        <p:nvSpPr>
          <p:cNvPr id="29703" name="Rectangle 7"/>
          <p:cNvSpPr>
            <a:spLocks noGrp="1" noChangeArrowheads="1"/>
          </p:cNvSpPr>
          <p:nvPr>
            <p:ph type="title"/>
          </p:nvPr>
        </p:nvSpPr>
        <p:spPr>
          <a:noFill/>
          <a:ln/>
        </p:spPr>
        <p:txBody>
          <a:bodyPr/>
          <a:lstStyle/>
          <a:p>
            <a:r>
              <a:rPr lang="ru-RU" sz="4000" b="1" u="sng"/>
              <a:t>Лидер партии ПКД</a:t>
            </a:r>
            <a:r>
              <a:rPr lang="ru-RU" sz="4000"/>
              <a:t>: </a:t>
            </a:r>
            <a:br>
              <a:rPr lang="ru-RU" sz="4000"/>
            </a:br>
            <a:r>
              <a:rPr lang="ru-RU" sz="4000"/>
              <a:t>историк П. Н. Милюков</a:t>
            </a:r>
          </a:p>
        </p:txBody>
      </p:sp>
      <p:pic>
        <p:nvPicPr>
          <p:cNvPr id="29704" name="Picture 8" descr="MILJUKOW"/>
          <p:cNvPicPr>
            <a:picLocks noChangeAspect="1" noChangeArrowheads="1"/>
          </p:cNvPicPr>
          <p:nvPr/>
        </p:nvPicPr>
        <p:blipFill>
          <a:blip r:embed="rId2"/>
          <a:srcRect/>
          <a:stretch>
            <a:fillRect/>
          </a:stretch>
        </p:blipFill>
        <p:spPr bwMode="auto">
          <a:xfrm>
            <a:off x="228600" y="1676400"/>
            <a:ext cx="3181350" cy="4724400"/>
          </a:xfrm>
          <a:prstGeom prst="rect">
            <a:avLst/>
          </a:prstGeom>
          <a:noFill/>
        </p:spPr>
      </p:pic>
      <p:pic>
        <p:nvPicPr>
          <p:cNvPr id="29705" name="Picture 9" descr="image003"/>
          <p:cNvPicPr>
            <a:picLocks noChangeAspect="1" noChangeArrowheads="1"/>
          </p:cNvPicPr>
          <p:nvPr/>
        </p:nvPicPr>
        <p:blipFill>
          <a:blip r:embed="rId3"/>
          <a:srcRect/>
          <a:stretch>
            <a:fillRect/>
          </a:stretch>
        </p:blipFill>
        <p:spPr bwMode="auto">
          <a:xfrm>
            <a:off x="3581400" y="2286000"/>
            <a:ext cx="5257800" cy="408146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533400" y="914400"/>
            <a:ext cx="8229600" cy="5943600"/>
          </a:xfrm>
        </p:spPr>
        <p:txBody>
          <a:bodyPr/>
          <a:lstStyle/>
          <a:p>
            <a:pPr>
              <a:lnSpc>
                <a:spcPct val="80000"/>
              </a:lnSpc>
            </a:pPr>
            <a:r>
              <a:rPr lang="ru-RU" sz="2400" b="1" i="1"/>
              <a:t>Союз 17 октября (октябристы) – консервативное крыло либерального движения.</a:t>
            </a:r>
            <a:endParaRPr lang="ru-RU" sz="2400" b="1" i="1" u="sng"/>
          </a:p>
          <a:p>
            <a:pPr>
              <a:lnSpc>
                <a:spcPct val="80000"/>
              </a:lnSpc>
            </a:pPr>
            <a:r>
              <a:rPr lang="ru-RU" sz="2400" b="1" i="1" u="sng"/>
              <a:t>Начала партия формироваться </a:t>
            </a:r>
            <a:r>
              <a:rPr lang="ru-RU" sz="2400" b="1" i="1"/>
              <a:t>в ноябре 1905 г. на основе союза торгово-промышленной буржуазии Москвы и Петербурга, а также умеренной части земского оппозиционного движения (земцы-конституционалисты)</a:t>
            </a:r>
            <a:endParaRPr lang="ru-RU" sz="2400" b="1" i="1" u="sng"/>
          </a:p>
          <a:p>
            <a:pPr>
              <a:lnSpc>
                <a:spcPct val="80000"/>
              </a:lnSpc>
            </a:pPr>
            <a:r>
              <a:rPr lang="ru-RU" sz="2400" b="1" i="1" u="sng"/>
              <a:t>Цель партии:</a:t>
            </a:r>
            <a:r>
              <a:rPr lang="ru-RU" sz="2400" b="1" i="1"/>
              <a:t> оказать содействие правительству в проведении реформ.</a:t>
            </a:r>
            <a:endParaRPr lang="ru-RU" sz="2400" b="1" i="1" u="sng"/>
          </a:p>
          <a:p>
            <a:pPr>
              <a:lnSpc>
                <a:spcPct val="80000"/>
              </a:lnSpc>
            </a:pPr>
            <a:r>
              <a:rPr lang="ru-RU" sz="2400" b="1" i="1" u="sng"/>
              <a:t>Лидер партии : А.И. </a:t>
            </a:r>
            <a:r>
              <a:rPr lang="ru-RU" sz="2400" b="1" i="1"/>
              <a:t>Гучков – представитель московской торгово – промышленной буржуазии.</a:t>
            </a:r>
          </a:p>
          <a:p>
            <a:pPr>
              <a:lnSpc>
                <a:spcPct val="80000"/>
              </a:lnSpc>
            </a:pPr>
            <a:r>
              <a:rPr lang="ru-RU" sz="2400" b="1" i="1"/>
              <a:t>Проправительственная партия либерально- правоцентристского толка (кадеты леволиберального толка)</a:t>
            </a:r>
            <a:endParaRPr lang="ru-RU" sz="2400" b="1" i="1" u="sng"/>
          </a:p>
          <a:p>
            <a:pPr>
              <a:lnSpc>
                <a:spcPct val="80000"/>
              </a:lnSpc>
            </a:pPr>
            <a:r>
              <a:rPr lang="ru-RU" sz="2400" b="1" i="1" u="sng"/>
              <a:t>Методы борьбы:</a:t>
            </a:r>
            <a:r>
              <a:rPr lang="ru-RU" sz="2400" b="1" i="1"/>
              <a:t> через действия в Парламенте путем реформ. Отказ от вооруженной борьбы.</a:t>
            </a:r>
          </a:p>
        </p:txBody>
      </p:sp>
      <p:sp>
        <p:nvSpPr>
          <p:cNvPr id="31748" name="Rectangle 4"/>
          <p:cNvSpPr>
            <a:spLocks noGrp="1" noChangeArrowheads="1"/>
          </p:cNvSpPr>
          <p:nvPr>
            <p:ph type="title"/>
          </p:nvPr>
        </p:nvSpPr>
        <p:spPr>
          <a:xfrm>
            <a:off x="457200" y="274638"/>
            <a:ext cx="8229600" cy="411162"/>
          </a:xfrm>
          <a:noFill/>
          <a:ln/>
        </p:spPr>
        <p:txBody>
          <a:bodyPr/>
          <a:lstStyle/>
          <a:p>
            <a:r>
              <a:rPr lang="ru-RU" sz="4000" b="1" u="sng">
                <a:solidFill>
                  <a:srgbClr val="FFFF66"/>
                </a:solidFill>
              </a:rPr>
              <a:t>Либеральное крыло</a:t>
            </a:r>
            <a:r>
              <a:rPr lang="ru-RU" sz="400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457200" y="838200"/>
            <a:ext cx="8686800" cy="6019800"/>
          </a:xfrm>
        </p:spPr>
        <p:txBody>
          <a:bodyPr/>
          <a:lstStyle/>
          <a:p>
            <a:pPr marL="609600" indent="-609600">
              <a:lnSpc>
                <a:spcPct val="90000"/>
              </a:lnSpc>
              <a:buFontTx/>
              <a:buNone/>
            </a:pPr>
            <a:r>
              <a:rPr lang="ru-RU" sz="2800" b="1" i="1" u="sng">
                <a:solidFill>
                  <a:schemeClr val="bg1"/>
                </a:solidFill>
              </a:rPr>
              <a:t>1 Государственное устройство и национальный вопрос:</a:t>
            </a:r>
            <a:endParaRPr lang="ru-RU" sz="2800" b="1" i="1">
              <a:solidFill>
                <a:schemeClr val="bg1"/>
              </a:solidFill>
            </a:endParaRPr>
          </a:p>
          <a:p>
            <a:pPr marL="609600" indent="-609600">
              <a:lnSpc>
                <a:spcPct val="90000"/>
              </a:lnSpc>
              <a:buFontTx/>
              <a:buNone/>
            </a:pPr>
            <a:r>
              <a:rPr lang="ru-RU" sz="2800" b="1" i="1">
                <a:solidFill>
                  <a:schemeClr val="bg1"/>
                </a:solidFill>
              </a:rPr>
              <a:t>       а) сохранение единства России, ее неделимость, сохранение унитарного характера российского государства (унитарный т.е. единый неделимый)</a:t>
            </a:r>
          </a:p>
          <a:p>
            <a:pPr marL="609600" indent="-609600">
              <a:lnSpc>
                <a:spcPct val="90000"/>
              </a:lnSpc>
              <a:buFontTx/>
              <a:buNone/>
            </a:pPr>
            <a:r>
              <a:rPr lang="ru-RU" sz="2800" b="1" i="1">
                <a:solidFill>
                  <a:schemeClr val="bg1"/>
                </a:solidFill>
              </a:rPr>
              <a:t>       б) сохранение политического строя, установленного Манифестом  17 октября 1905г.</a:t>
            </a:r>
          </a:p>
          <a:p>
            <a:pPr marL="609600" indent="-609600">
              <a:lnSpc>
                <a:spcPct val="90000"/>
              </a:lnSpc>
              <a:buFontTx/>
              <a:buNone/>
            </a:pPr>
            <a:r>
              <a:rPr lang="ru-RU" sz="2800" b="1" i="1">
                <a:solidFill>
                  <a:schemeClr val="bg1"/>
                </a:solidFill>
              </a:rPr>
              <a:t>         ни о каком развитии речь не шла</a:t>
            </a:r>
          </a:p>
          <a:p>
            <a:pPr marL="609600" indent="-609600">
              <a:lnSpc>
                <a:spcPct val="90000"/>
              </a:lnSpc>
              <a:buFontTx/>
              <a:buNone/>
            </a:pPr>
            <a:r>
              <a:rPr lang="ru-RU" sz="2800" b="1" i="1">
                <a:solidFill>
                  <a:schemeClr val="bg1"/>
                </a:solidFill>
              </a:rPr>
              <a:t>       в) идеал политического устройства – Думская монархия</a:t>
            </a:r>
          </a:p>
          <a:p>
            <a:pPr marL="609600" indent="-609600">
              <a:lnSpc>
                <a:spcPct val="90000"/>
              </a:lnSpc>
              <a:buFontTx/>
              <a:buNone/>
            </a:pPr>
            <a:r>
              <a:rPr lang="ru-RU" sz="2800" b="1" i="1">
                <a:solidFill>
                  <a:schemeClr val="bg1"/>
                </a:solidFill>
              </a:rPr>
              <a:t>       г) возможна национально – культурная автономия</a:t>
            </a:r>
            <a:endParaRPr lang="ru-RU" sz="2800" b="1" i="1" u="sng">
              <a:solidFill>
                <a:schemeClr val="bg1"/>
              </a:solidFill>
            </a:endParaRPr>
          </a:p>
        </p:txBody>
      </p:sp>
      <p:sp>
        <p:nvSpPr>
          <p:cNvPr id="32771" name="Rectangle 3"/>
          <p:cNvSpPr>
            <a:spLocks noGrp="1" noChangeArrowheads="1"/>
          </p:cNvSpPr>
          <p:nvPr>
            <p:ph type="title"/>
          </p:nvPr>
        </p:nvSpPr>
        <p:spPr>
          <a:xfrm>
            <a:off x="381000" y="0"/>
            <a:ext cx="8458200" cy="639763"/>
          </a:xfrm>
        </p:spPr>
        <p:txBody>
          <a:bodyPr/>
          <a:lstStyle/>
          <a:p>
            <a:pPr marL="838200" indent="-838200"/>
            <a:r>
              <a:rPr lang="ru-RU" sz="4000" b="1" u="sng">
                <a:solidFill>
                  <a:srgbClr val="FFFF66"/>
                </a:solidFill>
              </a:rPr>
              <a:t>Программа партии октябристов:</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457200" y="838200"/>
            <a:ext cx="8686800" cy="6019800"/>
          </a:xfrm>
        </p:spPr>
        <p:txBody>
          <a:bodyPr/>
          <a:lstStyle/>
          <a:p>
            <a:pPr marL="609600" indent="-609600">
              <a:lnSpc>
                <a:spcPct val="90000"/>
              </a:lnSpc>
              <a:buFontTx/>
              <a:buNone/>
            </a:pPr>
            <a:r>
              <a:rPr lang="ru-RU" sz="2400" b="1" i="1" u="sng">
                <a:solidFill>
                  <a:schemeClr val="bg1"/>
                </a:solidFill>
              </a:rPr>
              <a:t>Крестьянский вопрос:</a:t>
            </a:r>
            <a:endParaRPr lang="ru-RU" sz="2400" b="1" i="1">
              <a:solidFill>
                <a:schemeClr val="bg1"/>
              </a:solidFill>
            </a:endParaRPr>
          </a:p>
          <a:p>
            <a:pPr marL="609600" indent="-609600">
              <a:lnSpc>
                <a:spcPct val="90000"/>
              </a:lnSpc>
              <a:buFontTx/>
              <a:buNone/>
            </a:pPr>
            <a:r>
              <a:rPr lang="ru-RU" sz="2400" b="1" i="1">
                <a:solidFill>
                  <a:schemeClr val="bg1"/>
                </a:solidFill>
              </a:rPr>
              <a:t>неприкосновенность помещичьего землевладения, что совпадало с правительственной  программой, но  октябристы также предлагали:</a:t>
            </a:r>
          </a:p>
          <a:p>
            <a:pPr marL="609600" indent="-609600">
              <a:lnSpc>
                <a:spcPct val="90000"/>
              </a:lnSpc>
              <a:buFontTx/>
              <a:buNone/>
            </a:pPr>
            <a:r>
              <a:rPr lang="ru-RU" sz="2400" b="1" i="1">
                <a:solidFill>
                  <a:schemeClr val="bg1"/>
                </a:solidFill>
              </a:rPr>
              <a:t>  1 обеспечить крестьян землей за счет переселения в Сибирь</a:t>
            </a:r>
          </a:p>
          <a:p>
            <a:pPr marL="609600" indent="-609600">
              <a:lnSpc>
                <a:spcPct val="90000"/>
              </a:lnSpc>
              <a:buFontTx/>
              <a:buNone/>
            </a:pPr>
            <a:r>
              <a:rPr lang="ru-RU" sz="2400" b="1" i="1">
                <a:solidFill>
                  <a:schemeClr val="bg1"/>
                </a:solidFill>
              </a:rPr>
              <a:t>  2 нужно было разрушить крестьянскую общину. Как? Изменить способ      крестьянского землепользования, т.е. из крестьян-общинников сделать крестьян-  собственников, продав им государственные земли.</a:t>
            </a:r>
          </a:p>
          <a:p>
            <a:pPr marL="609600" indent="-609600">
              <a:lnSpc>
                <a:spcPct val="90000"/>
              </a:lnSpc>
              <a:buFontTx/>
              <a:buNone/>
            </a:pPr>
            <a:r>
              <a:rPr lang="ru-RU" sz="2400" b="1" i="1">
                <a:solidFill>
                  <a:schemeClr val="bg1"/>
                </a:solidFill>
              </a:rPr>
              <a:t>  3 уравнять крестьян в правах с другими сословиями</a:t>
            </a:r>
          </a:p>
          <a:p>
            <a:pPr marL="609600" indent="-609600">
              <a:lnSpc>
                <a:spcPct val="90000"/>
              </a:lnSpc>
              <a:buFontTx/>
              <a:buNone/>
            </a:pPr>
            <a:r>
              <a:rPr lang="ru-RU" sz="2400" b="1" i="1">
                <a:solidFill>
                  <a:schemeClr val="bg1"/>
                </a:solidFill>
              </a:rPr>
              <a:t>  4 отчуждение части помещичьих земель  только в крайнем случае и за солидное вознаграждение.</a:t>
            </a:r>
            <a:endParaRPr lang="ru-RU" sz="2400" b="1" i="1" u="sng">
              <a:solidFill>
                <a:schemeClr val="bg1"/>
              </a:solidFill>
            </a:endParaRPr>
          </a:p>
        </p:txBody>
      </p:sp>
      <p:sp>
        <p:nvSpPr>
          <p:cNvPr id="35843" name="Rectangle 3"/>
          <p:cNvSpPr>
            <a:spLocks noGrp="1" noChangeArrowheads="1"/>
          </p:cNvSpPr>
          <p:nvPr>
            <p:ph type="title"/>
          </p:nvPr>
        </p:nvSpPr>
        <p:spPr>
          <a:xfrm>
            <a:off x="381000" y="0"/>
            <a:ext cx="8458200" cy="639763"/>
          </a:xfrm>
        </p:spPr>
        <p:txBody>
          <a:bodyPr/>
          <a:lstStyle/>
          <a:p>
            <a:pPr marL="838200" indent="-838200"/>
            <a:r>
              <a:rPr lang="ru-RU" sz="4000" b="1" u="sng">
                <a:solidFill>
                  <a:srgbClr val="FFFF66"/>
                </a:solidFill>
              </a:rPr>
              <a:t>Программа партии октябристов:</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228600" y="838200"/>
            <a:ext cx="8686800" cy="6019800"/>
          </a:xfrm>
        </p:spPr>
        <p:txBody>
          <a:bodyPr/>
          <a:lstStyle/>
          <a:p>
            <a:pPr marL="609600" indent="-609600">
              <a:lnSpc>
                <a:spcPct val="80000"/>
              </a:lnSpc>
              <a:buFontTx/>
              <a:buNone/>
            </a:pPr>
            <a:r>
              <a:rPr lang="ru-RU" sz="2000" b="1" i="1" u="sng">
                <a:solidFill>
                  <a:schemeClr val="bg1"/>
                </a:solidFill>
              </a:rPr>
              <a:t>3 рабочий вопрос </a:t>
            </a:r>
            <a:endParaRPr lang="ru-RU" sz="2000" b="1" i="1">
              <a:solidFill>
                <a:schemeClr val="bg1"/>
              </a:solidFill>
            </a:endParaRPr>
          </a:p>
          <a:p>
            <a:pPr marL="609600" indent="-609600">
              <a:lnSpc>
                <a:spcPct val="80000"/>
              </a:lnSpc>
              <a:buFontTx/>
              <a:buNone/>
            </a:pPr>
            <a:r>
              <a:rPr lang="ru-RU" sz="2000" b="1" i="1">
                <a:solidFill>
                  <a:schemeClr val="bg1"/>
                </a:solidFill>
              </a:rPr>
              <a:t>  1 обосновали, что введение 8-часового рабочего дня экономически не выгодно (ведь это партия промышленников, владельцев заводов, приисков, фабрик и т. п.)</a:t>
            </a:r>
          </a:p>
          <a:p>
            <a:pPr marL="609600" indent="-609600">
              <a:lnSpc>
                <a:spcPct val="80000"/>
              </a:lnSpc>
              <a:buFontTx/>
              <a:buNone/>
            </a:pPr>
            <a:r>
              <a:rPr lang="ru-RU" sz="2000" b="1" i="1">
                <a:solidFill>
                  <a:schemeClr val="bg1"/>
                </a:solidFill>
              </a:rPr>
              <a:t>    и настаивали на 11- 11,5 часовом рабочем дне. Кроме того, считали это реальным из-за большого количества церковных праздников, во время которых рабочие отдыхали.</a:t>
            </a:r>
          </a:p>
          <a:p>
            <a:pPr marL="609600" indent="-609600">
              <a:lnSpc>
                <a:spcPct val="80000"/>
              </a:lnSpc>
              <a:buFontTx/>
              <a:buNone/>
            </a:pPr>
            <a:r>
              <a:rPr lang="ru-RU" sz="2000" b="1" i="1">
                <a:solidFill>
                  <a:schemeClr val="bg1"/>
                </a:solidFill>
              </a:rPr>
              <a:t>  2  социальное страхование, но за счет самих рабочих</a:t>
            </a:r>
          </a:p>
          <a:p>
            <a:pPr marL="609600" indent="-609600">
              <a:lnSpc>
                <a:spcPct val="80000"/>
              </a:lnSpc>
              <a:buFontTx/>
              <a:buNone/>
            </a:pPr>
            <a:r>
              <a:rPr lang="ru-RU" sz="2000" b="1" i="1">
                <a:solidFill>
                  <a:schemeClr val="bg1"/>
                </a:solidFill>
              </a:rPr>
              <a:t>  3 возможна свобода стачек, но при условии их экономического характера (запрет политических требований).</a:t>
            </a:r>
          </a:p>
          <a:p>
            <a:pPr marL="609600" indent="-609600">
              <a:lnSpc>
                <a:spcPct val="80000"/>
              </a:lnSpc>
              <a:buFontTx/>
              <a:buNone/>
            </a:pPr>
            <a:r>
              <a:rPr lang="ru-RU" sz="2000" b="1" i="1">
                <a:solidFill>
                  <a:schemeClr val="bg1"/>
                </a:solidFill>
              </a:rPr>
              <a:t>введение отраслевых ограничений на забастовки (например, запрет забастовок железнодорожников, т.к. их забастовка парализует жизнь страны).</a:t>
            </a:r>
          </a:p>
          <a:p>
            <a:pPr marL="609600" indent="-609600">
              <a:lnSpc>
                <a:spcPct val="80000"/>
              </a:lnSpc>
              <a:buFontTx/>
              <a:buNone/>
            </a:pPr>
            <a:endParaRPr lang="ru-RU" sz="2000" b="1" i="1" u="sng">
              <a:solidFill>
                <a:schemeClr val="bg1"/>
              </a:solidFill>
            </a:endParaRPr>
          </a:p>
          <a:p>
            <a:pPr marL="609600" indent="-609600">
              <a:lnSpc>
                <a:spcPct val="80000"/>
              </a:lnSpc>
              <a:buFontTx/>
              <a:buNone/>
            </a:pPr>
            <a:r>
              <a:rPr lang="ru-RU" sz="2400" b="1" i="1" u="sng">
                <a:solidFill>
                  <a:srgbClr val="CC3300"/>
                </a:solidFill>
              </a:rPr>
              <a:t>В целом, достаточно консервативная партия</a:t>
            </a:r>
          </a:p>
          <a:p>
            <a:pPr marL="609600" indent="-609600" algn="ctr">
              <a:lnSpc>
                <a:spcPct val="80000"/>
              </a:lnSpc>
              <a:buFontTx/>
              <a:buNone/>
            </a:pPr>
            <a:endParaRPr lang="ru-RU" sz="2000" b="1" i="1">
              <a:solidFill>
                <a:schemeClr val="bg1"/>
              </a:solidFill>
            </a:endParaRPr>
          </a:p>
        </p:txBody>
      </p:sp>
      <p:sp>
        <p:nvSpPr>
          <p:cNvPr id="36867" name="Rectangle 3"/>
          <p:cNvSpPr>
            <a:spLocks noGrp="1" noChangeArrowheads="1"/>
          </p:cNvSpPr>
          <p:nvPr>
            <p:ph type="title"/>
          </p:nvPr>
        </p:nvSpPr>
        <p:spPr>
          <a:xfrm>
            <a:off x="381000" y="0"/>
            <a:ext cx="8458200" cy="639763"/>
          </a:xfrm>
        </p:spPr>
        <p:txBody>
          <a:bodyPr/>
          <a:lstStyle/>
          <a:p>
            <a:pPr marL="838200" indent="-838200"/>
            <a:r>
              <a:rPr lang="ru-RU" sz="4000" b="1" u="sng">
                <a:solidFill>
                  <a:srgbClr val="FFFF66"/>
                </a:solidFill>
              </a:rPr>
              <a:t>Программа партии октябристов:</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33795" name="Rectangle 3"/>
          <p:cNvSpPr>
            <a:spLocks noGrp="1" noChangeArrowheads="1"/>
          </p:cNvSpPr>
          <p:nvPr>
            <p:ph type="title"/>
          </p:nvPr>
        </p:nvSpPr>
        <p:spPr/>
        <p:txBody>
          <a:bodyPr/>
          <a:lstStyle/>
          <a:p>
            <a:pPr marL="838200" indent="-838200"/>
            <a:r>
              <a:rPr lang="ru-RU" sz="2400" b="1" i="1" u="sng">
                <a:solidFill>
                  <a:srgbClr val="CC3300"/>
                </a:solidFill>
              </a:rPr>
              <a:t>А.И. </a:t>
            </a:r>
            <a:r>
              <a:rPr lang="ru-RU" sz="2400" b="1" i="1">
                <a:solidFill>
                  <a:srgbClr val="CC3300"/>
                </a:solidFill>
              </a:rPr>
              <a:t>Гучков – представитель московской торгово – промышленной буржуазии.</a:t>
            </a:r>
            <a:br>
              <a:rPr lang="ru-RU" sz="2400" b="1" i="1">
                <a:solidFill>
                  <a:srgbClr val="CC3300"/>
                </a:solidFill>
              </a:rPr>
            </a:br>
            <a:endParaRPr lang="ru-RU" sz="2400" b="1" i="1">
              <a:solidFill>
                <a:srgbClr val="CC3300"/>
              </a:solidFill>
            </a:endParaRPr>
          </a:p>
        </p:txBody>
      </p:sp>
      <p:pic>
        <p:nvPicPr>
          <p:cNvPr id="33796" name="Picture 4" descr="gutchkov"/>
          <p:cNvPicPr>
            <a:picLocks noChangeAspect="1" noChangeArrowheads="1"/>
          </p:cNvPicPr>
          <p:nvPr/>
        </p:nvPicPr>
        <p:blipFill>
          <a:blip r:embed="rId2"/>
          <a:srcRect/>
          <a:stretch>
            <a:fillRect/>
          </a:stretch>
        </p:blipFill>
        <p:spPr bwMode="auto">
          <a:xfrm>
            <a:off x="304800" y="1600200"/>
            <a:ext cx="3162300" cy="3962400"/>
          </a:xfrm>
          <a:prstGeom prst="rect">
            <a:avLst/>
          </a:prstGeom>
          <a:noFill/>
        </p:spPr>
      </p:pic>
      <p:pic>
        <p:nvPicPr>
          <p:cNvPr id="33797" name="Picture 5" descr="2834-0"/>
          <p:cNvPicPr>
            <a:picLocks noChangeAspect="1" noChangeArrowheads="1"/>
          </p:cNvPicPr>
          <p:nvPr/>
        </p:nvPicPr>
        <p:blipFill>
          <a:blip r:embed="rId3"/>
          <a:srcRect/>
          <a:stretch>
            <a:fillRect/>
          </a:stretch>
        </p:blipFill>
        <p:spPr bwMode="auto">
          <a:xfrm>
            <a:off x="3810000" y="1752600"/>
            <a:ext cx="5334000" cy="368776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1752600"/>
            <a:ext cx="8229600" cy="4525963"/>
          </a:xfrm>
        </p:spPr>
        <p:txBody>
          <a:bodyPr/>
          <a:lstStyle/>
          <a:p>
            <a:pPr>
              <a:lnSpc>
                <a:spcPct val="90000"/>
              </a:lnSpc>
            </a:pPr>
            <a:r>
              <a:rPr lang="ru-RU" sz="2400" b="1" i="1" u="sng">
                <a:solidFill>
                  <a:schemeClr val="bg1"/>
                </a:solidFill>
              </a:rPr>
              <a:t>Различные партии правого толка</a:t>
            </a:r>
            <a:r>
              <a:rPr lang="ru-RU" sz="2400" b="1" i="1">
                <a:solidFill>
                  <a:schemeClr val="bg1"/>
                </a:solidFill>
              </a:rPr>
              <a:t>. Непарламентские. Наиболее крупные : Русское Собрание, Монархистская партия, Союз русского народа, Русский народный союз имени Михаила Архангела.</a:t>
            </a:r>
          </a:p>
          <a:p>
            <a:pPr>
              <a:lnSpc>
                <a:spcPct val="90000"/>
              </a:lnSpc>
            </a:pPr>
            <a:r>
              <a:rPr lang="ru-RU" sz="2400" b="1" i="1">
                <a:solidFill>
                  <a:schemeClr val="bg1"/>
                </a:solidFill>
              </a:rPr>
              <a:t> Четкой </a:t>
            </a:r>
            <a:r>
              <a:rPr lang="ru-RU" sz="2400" b="1" i="1" u="sng">
                <a:solidFill>
                  <a:schemeClr val="bg1"/>
                </a:solidFill>
              </a:rPr>
              <a:t>программы монархисты не имели</a:t>
            </a:r>
            <a:r>
              <a:rPr lang="ru-RU" sz="2400" b="1" i="1">
                <a:solidFill>
                  <a:schemeClr val="bg1"/>
                </a:solidFill>
              </a:rPr>
              <a:t>, но по основным вопросам предлагали:</a:t>
            </a:r>
            <a:endParaRPr lang="ru-RU" sz="2400" b="1" i="1" u="sng">
              <a:solidFill>
                <a:schemeClr val="bg1"/>
              </a:solidFill>
            </a:endParaRPr>
          </a:p>
          <a:p>
            <a:pPr>
              <a:lnSpc>
                <a:spcPct val="90000"/>
              </a:lnSpc>
            </a:pPr>
            <a:r>
              <a:rPr lang="ru-RU" sz="2400" b="1" i="1" u="sng">
                <a:solidFill>
                  <a:schemeClr val="bg1"/>
                </a:solidFill>
              </a:rPr>
              <a:t>1 Крестьянский</a:t>
            </a:r>
            <a:r>
              <a:rPr lang="ru-RU" sz="2400" b="1" i="1">
                <a:solidFill>
                  <a:schemeClr val="bg1"/>
                </a:solidFill>
              </a:rPr>
              <a:t>: сохранение помещичьего землевладения.</a:t>
            </a:r>
            <a:endParaRPr lang="ru-RU" sz="2400" b="1" i="1" u="sng">
              <a:solidFill>
                <a:schemeClr val="bg1"/>
              </a:solidFill>
            </a:endParaRPr>
          </a:p>
          <a:p>
            <a:pPr>
              <a:lnSpc>
                <a:spcPct val="90000"/>
              </a:lnSpc>
            </a:pPr>
            <a:r>
              <a:rPr lang="ru-RU" sz="2400" b="1" i="1" u="sng">
                <a:solidFill>
                  <a:schemeClr val="bg1"/>
                </a:solidFill>
              </a:rPr>
              <a:t>2 Национальный</a:t>
            </a:r>
            <a:r>
              <a:rPr lang="ru-RU" sz="2400" b="1" i="1">
                <a:solidFill>
                  <a:schemeClr val="bg1"/>
                </a:solidFill>
              </a:rPr>
              <a:t> принес популярность монархическим партиям</a:t>
            </a:r>
          </a:p>
        </p:txBody>
      </p:sp>
      <p:sp>
        <p:nvSpPr>
          <p:cNvPr id="23555" name="Rectangle 3"/>
          <p:cNvSpPr>
            <a:spLocks noGrp="1" noChangeArrowheads="1"/>
          </p:cNvSpPr>
          <p:nvPr>
            <p:ph type="title"/>
          </p:nvPr>
        </p:nvSpPr>
        <p:spPr/>
        <p:txBody>
          <a:bodyPr/>
          <a:lstStyle/>
          <a:p>
            <a:pPr marL="838200" indent="-838200"/>
            <a:r>
              <a:rPr lang="ru-RU" sz="4000" b="1" u="sng"/>
              <a:t>Монархическое течение монархисты</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28677" name="Rectangle 5"/>
          <p:cNvSpPr>
            <a:spLocks noGrp="1" noChangeArrowheads="1"/>
          </p:cNvSpPr>
          <p:nvPr>
            <p:ph type="body" idx="1"/>
          </p:nvPr>
        </p:nvSpPr>
        <p:spPr>
          <a:xfrm>
            <a:off x="457200" y="381000"/>
            <a:ext cx="8229600" cy="6477000"/>
          </a:xfrm>
        </p:spPr>
        <p:txBody>
          <a:bodyPr/>
          <a:lstStyle/>
          <a:p>
            <a:pPr>
              <a:lnSpc>
                <a:spcPct val="90000"/>
              </a:lnSpc>
              <a:buFontTx/>
              <a:buNone/>
            </a:pPr>
            <a:r>
              <a:rPr lang="ru-RU" sz="2400" b="1" i="1" u="sng"/>
              <a:t>«Россия для русских» – провозглашалось ими. Кроме того, распространяли лозунги  националистического характера: против евреев – насильственные выселения, ассимиляция, насильственная  русификация, организация погромов боевыми дружинами черносотенцев, организация беспорядков и политических убийств, террор.</a:t>
            </a:r>
            <a:endParaRPr lang="ru-RU" sz="2400"/>
          </a:p>
          <a:p>
            <a:pPr>
              <a:lnSpc>
                <a:spcPct val="90000"/>
              </a:lnSpc>
              <a:buFontTx/>
              <a:buNone/>
            </a:pPr>
            <a:r>
              <a:rPr lang="ru-RU" sz="2400"/>
              <a:t> </a:t>
            </a:r>
            <a:r>
              <a:rPr lang="ru-RU" sz="2400" b="1" u="sng"/>
              <a:t>3 Вопрос о власти</a:t>
            </a:r>
            <a:r>
              <a:rPr lang="ru-RU" sz="2400"/>
              <a:t>: Россия - самодержавная монархия, власть монарха – неограниченная.</a:t>
            </a:r>
            <a:endParaRPr lang="ru-RU" sz="2400" b="1" u="sng"/>
          </a:p>
          <a:p>
            <a:pPr>
              <a:lnSpc>
                <a:spcPct val="90000"/>
              </a:lnSpc>
              <a:buFontTx/>
              <a:buNone/>
            </a:pPr>
            <a:r>
              <a:rPr lang="ru-RU" sz="2400" b="1" u="sng"/>
              <a:t>Среди лидеров</a:t>
            </a:r>
            <a:r>
              <a:rPr lang="ru-RU" sz="2400"/>
              <a:t> монархического движения выделялся </a:t>
            </a:r>
            <a:r>
              <a:rPr lang="ru-RU" sz="2400" u="sng"/>
              <a:t>В.М. Пуришкевич</a:t>
            </a:r>
            <a:r>
              <a:rPr lang="ru-RU" sz="2400"/>
              <a:t>.</a:t>
            </a:r>
            <a:endParaRPr lang="ru-RU" sz="2400" b="1" u="sng"/>
          </a:p>
          <a:p>
            <a:pPr>
              <a:lnSpc>
                <a:spcPct val="90000"/>
              </a:lnSpc>
              <a:buFontTx/>
              <a:buNone/>
            </a:pPr>
            <a:r>
              <a:rPr lang="ru-RU" sz="2400" b="1" u="sng"/>
              <a:t>В партии входили</a:t>
            </a:r>
            <a:r>
              <a:rPr lang="ru-RU" sz="2400"/>
              <a:t>: « природно - русские люди обоего пола, всех сословий и достояний».</a:t>
            </a:r>
          </a:p>
          <a:p>
            <a:pPr>
              <a:lnSpc>
                <a:spcPct val="90000"/>
              </a:lnSpc>
              <a:buFontTx/>
              <a:buNone/>
            </a:pPr>
            <a:r>
              <a:rPr lang="ru-RU" sz="2400"/>
              <a:t> Мелкие торговцы, дворники, извозчики и т.п. люд.</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0" y="0"/>
            <a:ext cx="9144000" cy="6629400"/>
          </a:xfrm>
        </p:spPr>
        <p:txBody>
          <a:bodyPr/>
          <a:lstStyle/>
          <a:p>
            <a:pPr>
              <a:lnSpc>
                <a:spcPct val="80000"/>
              </a:lnSpc>
              <a:buFontTx/>
              <a:buNone/>
            </a:pPr>
            <a:r>
              <a:rPr lang="ru-RU" sz="1800" b="1">
                <a:solidFill>
                  <a:schemeClr val="bg1"/>
                </a:solidFill>
              </a:rPr>
              <a:t>Смуты и волнения в столицах и во многих местностях империи Нашей великой и тяжкой скорбью преисполняют сердце Наше... От волнений, ныне возникших, может явиться... угроза целости и единству державы Нашей.</a:t>
            </a:r>
          </a:p>
          <a:p>
            <a:pPr>
              <a:lnSpc>
                <a:spcPct val="80000"/>
              </a:lnSpc>
              <a:buFontTx/>
              <a:buNone/>
            </a:pPr>
            <a:r>
              <a:rPr lang="ru-RU" sz="1800" b="1">
                <a:solidFill>
                  <a:schemeClr val="bg1"/>
                </a:solidFill>
              </a:rPr>
              <a:t>Великий обет царского служения повелевает Нам всеми силами разума и власти Нашей стремиться к скорейшему прекращению столь опасной для государства смуты...</a:t>
            </a:r>
          </a:p>
          <a:p>
            <a:pPr>
              <a:lnSpc>
                <a:spcPct val="80000"/>
              </a:lnSpc>
              <a:buFontTx/>
              <a:buNone/>
            </a:pPr>
            <a:r>
              <a:rPr lang="ru-RU" sz="1800" b="1">
                <a:solidFill>
                  <a:schemeClr val="bg1"/>
                </a:solidFill>
              </a:rPr>
              <a:t>На обязанность правительства возлагаем Мы выполнение непреклонной Нашей воли:</a:t>
            </a:r>
          </a:p>
          <a:p>
            <a:pPr>
              <a:lnSpc>
                <a:spcPct val="80000"/>
              </a:lnSpc>
              <a:buFontTx/>
              <a:buNone/>
            </a:pPr>
            <a:r>
              <a:rPr lang="ru-RU" sz="1800" b="1">
                <a:solidFill>
                  <a:schemeClr val="bg1"/>
                </a:solidFill>
              </a:rPr>
              <a:t>1. Даровать населению незыблемые основы гражданской свободы на началах действительной неприкосновенности личности, свободы совести, слова, собраний и союзов.</a:t>
            </a:r>
          </a:p>
          <a:p>
            <a:pPr>
              <a:lnSpc>
                <a:spcPct val="80000"/>
              </a:lnSpc>
              <a:buFontTx/>
              <a:buNone/>
            </a:pPr>
            <a:r>
              <a:rPr lang="ru-RU" sz="1800" b="1">
                <a:solidFill>
                  <a:schemeClr val="bg1"/>
                </a:solidFill>
              </a:rPr>
              <a:t>2. Не останавливая предназначенных выборов в Государственную думу, привлечь теперь же к участию в Думе, в мере возможности, соответствующей кратности остающегося до созыва Думы срока, те классы населения, которые ныне совсем лишены избирательных прав, предоставив за сим дальнейшее развитие начала общего избирательного права вновь установленному законодательному порядку, и</a:t>
            </a:r>
          </a:p>
          <a:p>
            <a:pPr>
              <a:lnSpc>
                <a:spcPct val="80000"/>
              </a:lnSpc>
              <a:buFontTx/>
              <a:buNone/>
            </a:pPr>
            <a:r>
              <a:rPr lang="ru-RU" sz="1800" b="1">
                <a:solidFill>
                  <a:schemeClr val="bg1"/>
                </a:solidFill>
              </a:rPr>
              <a:t>3. Установить как незыблемое правило, чтобы никакой закон не мог восприять силу без одобрения- Государственной думы и чтобы выборным от народа обеспечена была возможность действительного участия в надзоре за закономерностью действий поставленных от нас властей.</a:t>
            </a:r>
          </a:p>
          <a:p>
            <a:pPr>
              <a:lnSpc>
                <a:spcPct val="80000"/>
              </a:lnSpc>
              <a:buFontTx/>
              <a:buNone/>
            </a:pPr>
            <a:r>
              <a:rPr lang="ru-RU" sz="1800" b="1">
                <a:solidFill>
                  <a:schemeClr val="bg1"/>
                </a:solidFill>
              </a:rPr>
              <a:t>Призываем всех верных сынов России вспомнить долг свой перед Родиною, помочь прекращению сей неслыханной смуты и вместе с Нами напрячь все силы к восстановлению тишины и мира на родной земле.</a:t>
            </a:r>
            <a:endParaRPr lang="ru-RU" sz="1800" b="1" i="1">
              <a:solidFill>
                <a:schemeClr val="bg1"/>
              </a:solidFill>
            </a:endParaRPr>
          </a:p>
          <a:p>
            <a:pPr>
              <a:lnSpc>
                <a:spcPct val="80000"/>
              </a:lnSpc>
              <a:buFontTx/>
              <a:buNone/>
            </a:pPr>
            <a:r>
              <a:rPr lang="ru-RU" sz="1800" b="1" i="1">
                <a:solidFill>
                  <a:schemeClr val="bg1"/>
                </a:solidFill>
              </a:rPr>
              <a:t>Законодательство эпохи империализма и буржуазно-демократических революций // Российское законодательство Х-ХХ вв. М.. 1994. Т. 9. С. 41.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219200"/>
            <a:ext cx="8229600" cy="4525963"/>
          </a:xfrm>
        </p:spPr>
        <p:txBody>
          <a:bodyPr/>
          <a:lstStyle/>
          <a:p>
            <a:pPr algn="ctr">
              <a:buFontTx/>
              <a:buNone/>
            </a:pPr>
            <a:r>
              <a:rPr lang="ru-RU" b="1" i="1">
                <a:solidFill>
                  <a:srgbClr val="FFFF66"/>
                </a:solidFill>
              </a:rPr>
              <a:t>В Манифесте провозглашались «незыблемые основы гражданской свободы на началах действительной неприкосновенности личности, свободы совести, слова, собраний и союзов»; высшим законодательным органом в России становилась Государственная Дума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2" name="Rectangle 4"/>
          <p:cNvSpPr>
            <a:spLocks noChangeArrowheads="1"/>
          </p:cNvSpPr>
          <p:nvPr/>
        </p:nvSpPr>
        <p:spPr bwMode="auto">
          <a:xfrm>
            <a:off x="457200" y="6019800"/>
            <a:ext cx="8382000" cy="838200"/>
          </a:xfrm>
          <a:prstGeom prst="rect">
            <a:avLst/>
          </a:prstGeom>
          <a:noFill/>
          <a:ln w="9525">
            <a:noFill/>
            <a:miter lim="800000"/>
            <a:headEnd/>
            <a:tailEnd/>
          </a:ln>
          <a:effectLst/>
        </p:spPr>
        <p:txBody>
          <a:bodyPr wrap="none" anchor="ctr"/>
          <a:lstStyle/>
          <a:p>
            <a:pPr algn="ctr"/>
            <a:r>
              <a:rPr lang="ru-RU" b="1" i="1">
                <a:solidFill>
                  <a:schemeClr val="bg1"/>
                </a:solidFill>
              </a:rPr>
              <a:t>Илья РЕПИН (1844-1930). 18 октября 1905 года. 1907—1911. </a:t>
            </a:r>
            <a:br>
              <a:rPr lang="ru-RU" b="1" i="1">
                <a:solidFill>
                  <a:schemeClr val="bg1"/>
                </a:solidFill>
              </a:rPr>
            </a:br>
            <a:r>
              <a:rPr lang="ru-RU" b="1" i="1">
                <a:solidFill>
                  <a:schemeClr val="bg1"/>
                </a:solidFill>
              </a:rPr>
              <a:t>Репродукция с сайта http://lj.rossia.org/users/john_petrov/ </a:t>
            </a:r>
            <a:r>
              <a:rPr lang="ru-RU" b="1">
                <a:solidFill>
                  <a:schemeClr val="bg1"/>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304800" y="1219200"/>
            <a:ext cx="8382000" cy="4525963"/>
          </a:xfrm>
        </p:spPr>
        <p:txBody>
          <a:bodyPr/>
          <a:lstStyle/>
          <a:p>
            <a:pPr>
              <a:lnSpc>
                <a:spcPct val="90000"/>
              </a:lnSpc>
              <a:buFontTx/>
              <a:buNone/>
            </a:pPr>
            <a:r>
              <a:rPr lang="ru-RU" b="1"/>
              <a:t>Слово «партия» в переводе с латинского «partio» означает «дело», «часть». </a:t>
            </a:r>
          </a:p>
          <a:p>
            <a:pPr>
              <a:lnSpc>
                <a:spcPct val="90000"/>
              </a:lnSpc>
              <a:buFontTx/>
              <a:buNone/>
            </a:pPr>
            <a:r>
              <a:rPr lang="ru-RU" b="1"/>
              <a:t> </a:t>
            </a:r>
          </a:p>
          <a:p>
            <a:pPr>
              <a:lnSpc>
                <a:spcPct val="90000"/>
              </a:lnSpc>
              <a:buFontTx/>
              <a:buNone/>
            </a:pPr>
            <a:r>
              <a:rPr lang="ru-RU" b="1" i="1"/>
              <a:t>Политическая партия </a:t>
            </a:r>
            <a:r>
              <a:rPr lang="ru-RU" b="1"/>
              <a:t>есть добровольный союз единомышленников, отстаивающих интересы части общества и борющихся за власть</a:t>
            </a:r>
            <a:r>
              <a:rPr lang="ru-RU"/>
              <a:t> </a:t>
            </a:r>
          </a:p>
        </p:txBody>
      </p:sp>
      <p:sp>
        <p:nvSpPr>
          <p:cNvPr id="16387" name="WordArt 3"/>
          <p:cNvSpPr>
            <a:spLocks noChangeArrowheads="1" noChangeShapeType="1" noTextEdit="1"/>
          </p:cNvSpPr>
          <p:nvPr/>
        </p:nvSpPr>
        <p:spPr bwMode="auto">
          <a:xfrm>
            <a:off x="1295400" y="228600"/>
            <a:ext cx="7162800" cy="762000"/>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solidFill>
                  <a:srgbClr val="CCFFCC"/>
                </a:solidFill>
                <a:latin typeface="Arial"/>
                <a:cs typeface="Arial"/>
              </a:rPr>
              <a:t>Политическая партия</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WordArt 4"/>
          <p:cNvSpPr>
            <a:spLocks noChangeArrowheads="1" noChangeShapeType="1" noTextEdit="1"/>
          </p:cNvSpPr>
          <p:nvPr/>
        </p:nvSpPr>
        <p:spPr bwMode="auto">
          <a:xfrm>
            <a:off x="304800" y="5943600"/>
            <a:ext cx="8591550" cy="609600"/>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000080"/>
                </a:solidFill>
                <a:effectLst>
                  <a:outerShdw dist="35921" dir="2700000" algn="ctr" rotWithShape="0">
                    <a:srgbClr val="C0C0C0">
                      <a:alpha val="80000"/>
                    </a:srgbClr>
                  </a:outerShdw>
                </a:effectLst>
                <a:latin typeface="Impact"/>
              </a:rPr>
              <a:t>Политические партии в России  в 1905 году</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graphicFrame>
        <p:nvGraphicFramePr>
          <p:cNvPr id="17551" name="Group 143"/>
          <p:cNvGraphicFramePr>
            <a:graphicFrameLocks noGrp="1"/>
          </p:cNvGraphicFramePr>
          <p:nvPr>
            <p:ph/>
          </p:nvPr>
        </p:nvGraphicFramePr>
        <p:xfrm>
          <a:off x="0" y="0"/>
          <a:ext cx="9144000" cy="6858000"/>
        </p:xfrm>
        <a:graphic>
          <a:graphicData uri="http://schemas.openxmlformats.org/drawingml/2006/table">
            <a:tbl>
              <a:tblPr/>
              <a:tblGrid>
                <a:gridCol w="1512888"/>
                <a:gridCol w="2338387"/>
                <a:gridCol w="2952750"/>
                <a:gridCol w="2339975"/>
              </a:tblGrid>
              <a:tr h="614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1" i="0" u="none" strike="noStrike" cap="none" normalizeH="0" baseline="0" smtClean="0">
                        <a:ln>
                          <a:noFill/>
                        </a:ln>
                        <a:solidFill>
                          <a:srgbClr val="FFFF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66"/>
                          </a:solidFill>
                          <a:effectLst/>
                          <a:latin typeface="Times New Roman" pitchFamily="18" charset="0"/>
                          <a:cs typeface="Times New Roman" pitchFamily="18" charset="0"/>
                        </a:rPr>
                        <a:t>социалистические</a:t>
                      </a:r>
                      <a:endParaRPr kumimoji="0" lang="ru-RU" sz="1800" b="1" i="0" u="none" strike="noStrike" cap="none" normalizeH="0" baseline="0" smtClean="0">
                        <a:ln>
                          <a:noFill/>
                        </a:ln>
                        <a:solidFill>
                          <a:srgbClr val="FFFF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66"/>
                          </a:solidFill>
                          <a:effectLst/>
                          <a:latin typeface="Times New Roman" pitchFamily="18" charset="0"/>
                          <a:cs typeface="Times New Roman" pitchFamily="18" charset="0"/>
                        </a:rPr>
                        <a:t>либеральные</a:t>
                      </a:r>
                      <a:endParaRPr kumimoji="0" lang="ru-RU" sz="1800" b="1" i="0" u="none" strike="noStrike" cap="none" normalizeH="0" baseline="0" smtClean="0">
                        <a:ln>
                          <a:noFill/>
                        </a:ln>
                        <a:solidFill>
                          <a:srgbClr val="FFFF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66"/>
                          </a:solidFill>
                          <a:effectLst/>
                          <a:latin typeface="Times New Roman" pitchFamily="18" charset="0"/>
                          <a:cs typeface="Times New Roman" pitchFamily="18" charset="0"/>
                        </a:rPr>
                        <a:t>монархические</a:t>
                      </a:r>
                      <a:endParaRPr kumimoji="0" lang="ru-RU" sz="1800" b="1" i="0" u="none" strike="noStrike" cap="none" normalizeH="0" baseline="0" smtClean="0">
                        <a:ln>
                          <a:noFill/>
                        </a:ln>
                        <a:solidFill>
                          <a:srgbClr val="FFFF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16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66"/>
                          </a:solidFill>
                          <a:effectLst/>
                          <a:latin typeface="Times New Roman" pitchFamily="18" charset="0"/>
                          <a:cs typeface="Times New Roman" pitchFamily="18" charset="0"/>
                        </a:rPr>
                        <a:t>состав</a:t>
                      </a:r>
                      <a:endParaRPr kumimoji="0" lang="ru-RU" sz="1800" b="1" i="0" u="none" strike="noStrike" cap="none" normalizeH="0" baseline="0" smtClean="0">
                        <a:ln>
                          <a:noFill/>
                        </a:ln>
                        <a:solidFill>
                          <a:srgbClr val="FFFF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66"/>
                          </a:solidFill>
                          <a:effectLst/>
                          <a:latin typeface="Times New Roman" pitchFamily="18" charset="0"/>
                          <a:cs typeface="Times New Roman" pitchFamily="18" charset="0"/>
                        </a:rPr>
                        <a:t>Городские и средние слои  ,революционная интеллигенция, рабочие, крестьяне. </a:t>
                      </a:r>
                      <a:endParaRPr kumimoji="0" lang="ru-RU" sz="1800" b="1" i="0" u="none" strike="noStrike" cap="none" normalizeH="0" baseline="0" smtClean="0">
                        <a:ln>
                          <a:noFill/>
                        </a:ln>
                        <a:solidFill>
                          <a:srgbClr val="FFFF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66"/>
                          </a:solidFill>
                          <a:effectLst/>
                          <a:latin typeface="Times New Roman" pitchFamily="18" charset="0"/>
                          <a:cs typeface="Times New Roman" pitchFamily="18" charset="0"/>
                        </a:rPr>
                        <a:t>Либеральная интеллигенция, городские и средние слои, буржуазия, часть помещиков.</a:t>
                      </a:r>
                      <a:endParaRPr kumimoji="0" lang="ru-RU" sz="1800" b="1" i="0" u="none" strike="noStrike" cap="none" normalizeH="0" baseline="0" smtClean="0">
                        <a:ln>
                          <a:noFill/>
                        </a:ln>
                        <a:solidFill>
                          <a:srgbClr val="FFFF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66"/>
                          </a:solidFill>
                          <a:effectLst/>
                          <a:latin typeface="Times New Roman" pitchFamily="18" charset="0"/>
                          <a:cs typeface="Times New Roman" pitchFamily="18" charset="0"/>
                        </a:rPr>
                        <a:t>Помещики, духовенство,  часть крупной  буржуазии, часть городских и средних слоев, крестьяне</a:t>
                      </a:r>
                      <a:endParaRPr kumimoji="0" lang="ru-RU" sz="1800" b="1" i="0" u="none" strike="noStrike" cap="none" normalizeH="0" baseline="0" smtClean="0">
                        <a:ln>
                          <a:noFill/>
                        </a:ln>
                        <a:solidFill>
                          <a:srgbClr val="FFFF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88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66"/>
                          </a:solidFill>
                          <a:effectLst/>
                          <a:latin typeface="Times New Roman" pitchFamily="18" charset="0"/>
                          <a:cs typeface="Times New Roman" pitchFamily="18" charset="0"/>
                        </a:rPr>
                        <a:t>цели</a:t>
                      </a:r>
                      <a:endParaRPr kumimoji="0" lang="ru-RU" sz="1800" b="1" i="0" u="none" strike="noStrike" cap="none" normalizeH="0" baseline="0" smtClean="0">
                        <a:ln>
                          <a:noFill/>
                        </a:ln>
                        <a:solidFill>
                          <a:srgbClr val="FFFF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66"/>
                          </a:solidFill>
                          <a:effectLst/>
                          <a:latin typeface="Times New Roman" pitchFamily="18" charset="0"/>
                          <a:cs typeface="Times New Roman" pitchFamily="18" charset="0"/>
                        </a:rPr>
                        <a:t>Уничтожение частной собственности - в первую очередь помещичьего землевладения -  и царского самодержавия</a:t>
                      </a:r>
                      <a:endParaRPr kumimoji="0" lang="ru-RU" sz="1800" b="1" i="0" u="none" strike="noStrike" cap="none" normalizeH="0" baseline="0" smtClean="0">
                        <a:ln>
                          <a:noFill/>
                        </a:ln>
                        <a:solidFill>
                          <a:srgbClr val="FFFF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66"/>
                          </a:solidFill>
                          <a:effectLst/>
                          <a:latin typeface="Times New Roman" pitchFamily="18" charset="0"/>
                          <a:cs typeface="Times New Roman" pitchFamily="18" charset="0"/>
                        </a:rPr>
                        <a:t>Создание эффективной рыночной экономики, построение правового государства, формирование гражданского общества</a:t>
                      </a:r>
                      <a:endParaRPr kumimoji="0" lang="ru-RU" sz="1800" b="1" i="0" u="none" strike="noStrike" cap="none" normalizeH="0" baseline="0" smtClean="0">
                        <a:ln>
                          <a:noFill/>
                        </a:ln>
                        <a:solidFill>
                          <a:srgbClr val="FFFF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66"/>
                          </a:solidFill>
                          <a:effectLst/>
                          <a:latin typeface="Times New Roman" pitchFamily="18" charset="0"/>
                          <a:cs typeface="Times New Roman" pitchFamily="18" charset="0"/>
                        </a:rPr>
                        <a:t>Сохранение традиционных основ политической и экономической жизни, отчасти – возврат к дореформенной ситуации.</a:t>
                      </a:r>
                      <a:endParaRPr kumimoji="0" lang="ru-RU" sz="1800" b="1" i="0" u="none" strike="noStrike" cap="none" normalizeH="0" baseline="0" smtClean="0">
                        <a:ln>
                          <a:noFill/>
                        </a:ln>
                        <a:solidFill>
                          <a:srgbClr val="FFFF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256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66"/>
                          </a:solidFill>
                          <a:effectLst/>
                          <a:latin typeface="Times New Roman" pitchFamily="18" charset="0"/>
                          <a:cs typeface="Times New Roman" pitchFamily="18" charset="0"/>
                        </a:rPr>
                        <a:t>Политические  требования</a:t>
                      </a:r>
                      <a:endParaRPr kumimoji="0" lang="ru-RU" sz="1800" b="1" i="0" u="none" strike="noStrike" cap="none" normalizeH="0" baseline="0" smtClean="0">
                        <a:ln>
                          <a:noFill/>
                        </a:ln>
                        <a:solidFill>
                          <a:srgbClr val="FFFF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66"/>
                          </a:solidFill>
                          <a:effectLst/>
                          <a:latin typeface="Times New Roman" pitchFamily="18" charset="0"/>
                          <a:cs typeface="Times New Roman" pitchFamily="18" charset="0"/>
                        </a:rPr>
                        <a:t>Установление республики, предоставление гражданских и политических свобод</a:t>
                      </a:r>
                      <a:endParaRPr kumimoji="0" lang="ru-RU" sz="1800" b="1" i="0" u="none" strike="noStrike" cap="none" normalizeH="0" baseline="0" smtClean="0">
                        <a:ln>
                          <a:noFill/>
                        </a:ln>
                        <a:solidFill>
                          <a:srgbClr val="FFFF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66"/>
                          </a:solidFill>
                          <a:effectLst/>
                          <a:latin typeface="Times New Roman" pitchFamily="18" charset="0"/>
                          <a:cs typeface="Times New Roman" pitchFamily="18" charset="0"/>
                        </a:rPr>
                        <a:t>Ограничение монархии рамками конституции, предоставление демократических прав и свобод</a:t>
                      </a:r>
                      <a:endParaRPr kumimoji="0" lang="ru-RU" sz="1800" b="1" i="0" u="none" strike="noStrike" cap="none" normalizeH="0" baseline="0" smtClean="0">
                        <a:ln>
                          <a:noFill/>
                        </a:ln>
                        <a:solidFill>
                          <a:srgbClr val="FFFF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66"/>
                          </a:solidFill>
                          <a:effectLst/>
                          <a:latin typeface="Times New Roman" pitchFamily="18" charset="0"/>
                          <a:cs typeface="Times New Roman" pitchFamily="18" charset="0"/>
                        </a:rPr>
                        <a:t>Сохранение и укрепление самодержавия</a:t>
                      </a:r>
                      <a:endParaRPr kumimoji="0" lang="ru-RU" sz="1800" b="1" i="0" u="none" strike="noStrike" cap="none" normalizeH="0" baseline="0" smtClean="0">
                        <a:ln>
                          <a:noFill/>
                        </a:ln>
                        <a:solidFill>
                          <a:srgbClr val="FFFF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76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66"/>
                          </a:solidFill>
                          <a:effectLst/>
                          <a:latin typeface="Times New Roman" pitchFamily="18" charset="0"/>
                          <a:cs typeface="Times New Roman" pitchFamily="18" charset="0"/>
                        </a:rPr>
                        <a:t>тактика</a:t>
                      </a:r>
                      <a:endParaRPr kumimoji="0" lang="ru-RU" sz="1800" b="1" i="0" u="none" strike="noStrike" cap="none" normalizeH="0" baseline="0" smtClean="0">
                        <a:ln>
                          <a:noFill/>
                        </a:ln>
                        <a:solidFill>
                          <a:srgbClr val="FFFF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66"/>
                          </a:solidFill>
                          <a:effectLst/>
                          <a:latin typeface="Times New Roman" pitchFamily="18" charset="0"/>
                          <a:cs typeface="Times New Roman" pitchFamily="18" charset="0"/>
                        </a:rPr>
                        <a:t>Революционная борьба, включая и  вооруженное восстание</a:t>
                      </a:r>
                      <a:endParaRPr kumimoji="0" lang="ru-RU" sz="1800" b="1" i="0" u="none" strike="noStrike" cap="none" normalizeH="0" baseline="0" smtClean="0">
                        <a:ln>
                          <a:noFill/>
                        </a:ln>
                        <a:solidFill>
                          <a:srgbClr val="FFFF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66"/>
                          </a:solidFill>
                          <a:effectLst/>
                          <a:latin typeface="Times New Roman" pitchFamily="18" charset="0"/>
                          <a:cs typeface="Times New Roman" pitchFamily="18" charset="0"/>
                        </a:rPr>
                        <a:t>Парламентская борьба</a:t>
                      </a:r>
                      <a:endParaRPr kumimoji="0" lang="ru-RU" sz="1800" b="1" i="0" u="none" strike="noStrike" cap="none" normalizeH="0" baseline="0" smtClean="0">
                        <a:ln>
                          <a:noFill/>
                        </a:ln>
                        <a:solidFill>
                          <a:srgbClr val="FFFF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66"/>
                          </a:solidFill>
                          <a:effectLst/>
                          <a:latin typeface="Times New Roman" pitchFamily="18" charset="0"/>
                          <a:cs typeface="Times New Roman" pitchFamily="18" charset="0"/>
                        </a:rPr>
                        <a:t>Борьба с либералами и революционерами всеми доступными методами.</a:t>
                      </a:r>
                      <a:endParaRPr kumimoji="0" lang="ru-RU" sz="1800" b="1" i="0" u="none" strike="noStrike" cap="none" normalizeH="0" baseline="0" smtClean="0">
                        <a:ln>
                          <a:noFill/>
                        </a:ln>
                        <a:solidFill>
                          <a:srgbClr val="FFFF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457200" y="274638"/>
            <a:ext cx="8229600" cy="487362"/>
          </a:xfrm>
        </p:spPr>
        <p:txBody>
          <a:bodyPr/>
          <a:lstStyle/>
          <a:p>
            <a:r>
              <a:rPr lang="ru-RU" sz="4000" b="1" i="1">
                <a:solidFill>
                  <a:srgbClr val="FFFF66"/>
                </a:solidFill>
              </a:rPr>
              <a:t>Партии</a:t>
            </a:r>
          </a:p>
        </p:txBody>
      </p:sp>
      <p:sp>
        <p:nvSpPr>
          <p:cNvPr id="26630" name="Line 6"/>
          <p:cNvSpPr>
            <a:spLocks noChangeShapeType="1"/>
          </p:cNvSpPr>
          <p:nvPr/>
        </p:nvSpPr>
        <p:spPr bwMode="auto">
          <a:xfrm flipH="1">
            <a:off x="1066800" y="914400"/>
            <a:ext cx="2514600" cy="228600"/>
          </a:xfrm>
          <a:prstGeom prst="line">
            <a:avLst/>
          </a:prstGeom>
          <a:noFill/>
          <a:ln w="9525">
            <a:solidFill>
              <a:schemeClr val="tx1"/>
            </a:solidFill>
            <a:round/>
            <a:headEnd/>
            <a:tailEnd type="triangle" w="med" len="med"/>
          </a:ln>
          <a:effectLst/>
        </p:spPr>
        <p:txBody>
          <a:bodyPr/>
          <a:lstStyle/>
          <a:p>
            <a:endParaRPr lang="ru-RU"/>
          </a:p>
        </p:txBody>
      </p:sp>
      <p:sp>
        <p:nvSpPr>
          <p:cNvPr id="26631" name="Line 7"/>
          <p:cNvSpPr>
            <a:spLocks noChangeShapeType="1"/>
          </p:cNvSpPr>
          <p:nvPr/>
        </p:nvSpPr>
        <p:spPr bwMode="auto">
          <a:xfrm>
            <a:off x="4572000" y="914400"/>
            <a:ext cx="0" cy="381000"/>
          </a:xfrm>
          <a:prstGeom prst="line">
            <a:avLst/>
          </a:prstGeom>
          <a:noFill/>
          <a:ln w="9525">
            <a:solidFill>
              <a:schemeClr val="tx1"/>
            </a:solidFill>
            <a:round/>
            <a:headEnd/>
            <a:tailEnd type="triangle" w="med" len="med"/>
          </a:ln>
          <a:effectLst/>
        </p:spPr>
        <p:txBody>
          <a:bodyPr/>
          <a:lstStyle/>
          <a:p>
            <a:endParaRPr lang="ru-RU"/>
          </a:p>
        </p:txBody>
      </p:sp>
      <p:sp>
        <p:nvSpPr>
          <p:cNvPr id="26632" name="Line 8"/>
          <p:cNvSpPr>
            <a:spLocks noChangeShapeType="1"/>
          </p:cNvSpPr>
          <p:nvPr/>
        </p:nvSpPr>
        <p:spPr bwMode="auto">
          <a:xfrm>
            <a:off x="5867400" y="762000"/>
            <a:ext cx="2209800" cy="457200"/>
          </a:xfrm>
          <a:prstGeom prst="line">
            <a:avLst/>
          </a:prstGeom>
          <a:noFill/>
          <a:ln w="9525">
            <a:solidFill>
              <a:schemeClr val="tx1"/>
            </a:solidFill>
            <a:round/>
            <a:headEnd/>
            <a:tailEnd type="triangle" w="med" len="med"/>
          </a:ln>
          <a:effectLst/>
        </p:spPr>
        <p:txBody>
          <a:bodyPr/>
          <a:lstStyle/>
          <a:p>
            <a:endParaRPr lang="ru-RU"/>
          </a:p>
        </p:txBody>
      </p:sp>
      <p:sp>
        <p:nvSpPr>
          <p:cNvPr id="26633" name="Rectangle 9"/>
          <p:cNvSpPr>
            <a:spLocks noChangeArrowheads="1"/>
          </p:cNvSpPr>
          <p:nvPr/>
        </p:nvSpPr>
        <p:spPr bwMode="auto">
          <a:xfrm>
            <a:off x="6705600" y="1447800"/>
            <a:ext cx="2057400" cy="4525963"/>
          </a:xfrm>
          <a:prstGeom prst="rect">
            <a:avLst/>
          </a:prstGeom>
          <a:noFill/>
          <a:ln w="9525">
            <a:noFill/>
            <a:miter lim="800000"/>
            <a:headEnd/>
            <a:tailEnd/>
          </a:ln>
          <a:effectLst/>
        </p:spPr>
        <p:txBody>
          <a:bodyPr/>
          <a:lstStyle/>
          <a:p>
            <a:pPr marL="342900" indent="-342900">
              <a:spcBef>
                <a:spcPct val="20000"/>
              </a:spcBef>
            </a:pPr>
            <a:endParaRPr lang="ru-RU" sz="2800"/>
          </a:p>
        </p:txBody>
      </p:sp>
      <p:sp>
        <p:nvSpPr>
          <p:cNvPr id="26634" name="Rectangle 10"/>
          <p:cNvSpPr>
            <a:spLocks noChangeArrowheads="1"/>
          </p:cNvSpPr>
          <p:nvPr/>
        </p:nvSpPr>
        <p:spPr bwMode="auto">
          <a:xfrm>
            <a:off x="6248400" y="1447800"/>
            <a:ext cx="2667000" cy="4648200"/>
          </a:xfrm>
          <a:prstGeom prst="rect">
            <a:avLst/>
          </a:prstGeom>
          <a:solidFill>
            <a:srgbClr val="CCFFFF"/>
          </a:solidFill>
          <a:ln w="9525">
            <a:solidFill>
              <a:schemeClr val="tx1"/>
            </a:solidFill>
            <a:miter lim="800000"/>
            <a:headEnd/>
            <a:tailEnd/>
          </a:ln>
          <a:effectLst/>
        </p:spPr>
        <p:txBody>
          <a:bodyPr wrap="none" anchor="ctr"/>
          <a:lstStyle/>
          <a:p>
            <a:pPr algn="ctr"/>
            <a:r>
              <a:rPr lang="ru-RU" b="1" u="sng">
                <a:solidFill>
                  <a:schemeClr val="tx2"/>
                </a:solidFill>
              </a:rPr>
              <a:t>Монархическое </a:t>
            </a:r>
          </a:p>
          <a:p>
            <a:pPr algn="ctr"/>
            <a:r>
              <a:rPr lang="ru-RU" b="1" u="sng">
                <a:solidFill>
                  <a:schemeClr val="tx2"/>
                </a:solidFill>
              </a:rPr>
              <a:t>Течение</a:t>
            </a:r>
          </a:p>
          <a:p>
            <a:pPr algn="ctr"/>
            <a:r>
              <a:rPr lang="ru-RU" b="1" u="sng">
                <a:solidFill>
                  <a:schemeClr val="hlink"/>
                </a:solidFill>
              </a:rPr>
              <a:t>Русское </a:t>
            </a:r>
          </a:p>
          <a:p>
            <a:pPr algn="ctr"/>
            <a:r>
              <a:rPr lang="ru-RU" b="1" u="sng">
                <a:solidFill>
                  <a:schemeClr val="hlink"/>
                </a:solidFill>
              </a:rPr>
              <a:t>Собрание, </a:t>
            </a:r>
          </a:p>
          <a:p>
            <a:pPr algn="ctr"/>
            <a:endParaRPr lang="ru-RU" b="1" u="sng">
              <a:solidFill>
                <a:schemeClr val="hlink"/>
              </a:solidFill>
            </a:endParaRPr>
          </a:p>
          <a:p>
            <a:pPr algn="ctr"/>
            <a:r>
              <a:rPr lang="ru-RU" b="1" u="sng">
                <a:solidFill>
                  <a:schemeClr val="hlink"/>
                </a:solidFill>
              </a:rPr>
              <a:t>Монархистская</a:t>
            </a:r>
          </a:p>
          <a:p>
            <a:pPr algn="ctr"/>
            <a:r>
              <a:rPr lang="ru-RU" b="1" u="sng">
                <a:solidFill>
                  <a:schemeClr val="hlink"/>
                </a:solidFill>
              </a:rPr>
              <a:t> партия, </a:t>
            </a:r>
          </a:p>
          <a:p>
            <a:pPr algn="ctr"/>
            <a:endParaRPr lang="ru-RU" b="1" u="sng">
              <a:solidFill>
                <a:schemeClr val="hlink"/>
              </a:solidFill>
            </a:endParaRPr>
          </a:p>
          <a:p>
            <a:pPr algn="ctr"/>
            <a:r>
              <a:rPr lang="ru-RU" b="1" u="sng">
                <a:solidFill>
                  <a:schemeClr val="hlink"/>
                </a:solidFill>
              </a:rPr>
              <a:t>Союз русского </a:t>
            </a:r>
          </a:p>
          <a:p>
            <a:pPr algn="ctr"/>
            <a:r>
              <a:rPr lang="ru-RU" b="1" u="sng">
                <a:solidFill>
                  <a:schemeClr val="hlink"/>
                </a:solidFill>
              </a:rPr>
              <a:t>народа,</a:t>
            </a:r>
          </a:p>
          <a:p>
            <a:pPr algn="ctr"/>
            <a:endParaRPr lang="ru-RU" b="1" u="sng">
              <a:solidFill>
                <a:schemeClr val="hlink"/>
              </a:solidFill>
            </a:endParaRPr>
          </a:p>
          <a:p>
            <a:pPr algn="ctr"/>
            <a:r>
              <a:rPr lang="ru-RU" b="1" u="sng">
                <a:solidFill>
                  <a:schemeClr val="hlink"/>
                </a:solidFill>
              </a:rPr>
              <a:t> Русский народный</a:t>
            </a:r>
          </a:p>
          <a:p>
            <a:pPr algn="ctr"/>
            <a:r>
              <a:rPr lang="ru-RU" b="1" u="sng">
                <a:solidFill>
                  <a:schemeClr val="hlink"/>
                </a:solidFill>
              </a:rPr>
              <a:t> союз</a:t>
            </a:r>
          </a:p>
          <a:p>
            <a:pPr algn="ctr"/>
            <a:r>
              <a:rPr lang="ru-RU" b="1" u="sng">
                <a:solidFill>
                  <a:schemeClr val="hlink"/>
                </a:solidFill>
              </a:rPr>
              <a:t> имени </a:t>
            </a:r>
          </a:p>
          <a:p>
            <a:pPr algn="ctr"/>
            <a:r>
              <a:rPr lang="ru-RU" b="1" u="sng">
                <a:solidFill>
                  <a:schemeClr val="hlink"/>
                </a:solidFill>
              </a:rPr>
              <a:t>Михаила Архангела.</a:t>
            </a:r>
            <a:endParaRPr lang="ru-RU" b="1" u="sng">
              <a:solidFill>
                <a:schemeClr val="tx2"/>
              </a:solidFill>
            </a:endParaRPr>
          </a:p>
          <a:p>
            <a:pPr algn="ctr"/>
            <a:endParaRPr lang="ru-RU" b="1" u="sng">
              <a:solidFill>
                <a:schemeClr val="tx2"/>
              </a:solidFill>
            </a:endParaRPr>
          </a:p>
          <a:p>
            <a:pPr algn="ctr"/>
            <a:endParaRPr lang="ru-RU" b="1" u="sng">
              <a:solidFill>
                <a:schemeClr val="tx2"/>
              </a:solidFill>
            </a:endParaRPr>
          </a:p>
        </p:txBody>
      </p:sp>
      <p:sp>
        <p:nvSpPr>
          <p:cNvPr id="26635" name="Rectangle 11"/>
          <p:cNvSpPr>
            <a:spLocks noChangeArrowheads="1"/>
          </p:cNvSpPr>
          <p:nvPr/>
        </p:nvSpPr>
        <p:spPr bwMode="auto">
          <a:xfrm>
            <a:off x="3276600" y="1447800"/>
            <a:ext cx="2667000" cy="4648200"/>
          </a:xfrm>
          <a:prstGeom prst="rect">
            <a:avLst/>
          </a:prstGeom>
          <a:solidFill>
            <a:srgbClr val="CCFFFF"/>
          </a:solidFill>
          <a:ln w="9525">
            <a:solidFill>
              <a:schemeClr val="tx1"/>
            </a:solidFill>
            <a:miter lim="800000"/>
            <a:headEnd/>
            <a:tailEnd/>
          </a:ln>
          <a:effectLst/>
        </p:spPr>
        <p:txBody>
          <a:bodyPr wrap="none" anchor="ctr"/>
          <a:lstStyle/>
          <a:p>
            <a:pPr algn="ctr"/>
            <a:r>
              <a:rPr lang="ru-RU" b="1" u="sng">
                <a:solidFill>
                  <a:schemeClr val="tx2"/>
                </a:solidFill>
              </a:rPr>
              <a:t>Либеральное</a:t>
            </a:r>
          </a:p>
          <a:p>
            <a:pPr algn="ctr"/>
            <a:r>
              <a:rPr lang="ru-RU" b="1" u="sng">
                <a:solidFill>
                  <a:schemeClr val="tx2"/>
                </a:solidFill>
              </a:rPr>
              <a:t> крыло</a:t>
            </a:r>
          </a:p>
          <a:p>
            <a:pPr algn="ctr"/>
            <a:endParaRPr lang="ru-RU" b="1" u="sng">
              <a:solidFill>
                <a:schemeClr val="tx2"/>
              </a:solidFill>
            </a:endParaRPr>
          </a:p>
          <a:p>
            <a:pPr algn="ctr"/>
            <a:endParaRPr lang="ru-RU" b="1" u="sng">
              <a:solidFill>
                <a:schemeClr val="tx2"/>
              </a:solidFill>
            </a:endParaRPr>
          </a:p>
          <a:p>
            <a:pPr algn="ctr"/>
            <a:r>
              <a:rPr lang="ru-RU" b="1" u="sng">
                <a:solidFill>
                  <a:srgbClr val="0033CC"/>
                </a:solidFill>
              </a:rPr>
              <a:t>ПКД (кадеты)</a:t>
            </a:r>
          </a:p>
          <a:p>
            <a:pPr algn="ctr"/>
            <a:endParaRPr lang="ru-RU" b="1" u="sng">
              <a:solidFill>
                <a:srgbClr val="0033CC"/>
              </a:solidFill>
            </a:endParaRPr>
          </a:p>
          <a:p>
            <a:pPr algn="ctr"/>
            <a:endParaRPr lang="ru-RU" b="1" u="sng">
              <a:solidFill>
                <a:srgbClr val="0033CC"/>
              </a:solidFill>
            </a:endParaRPr>
          </a:p>
          <a:p>
            <a:pPr algn="ctr"/>
            <a:r>
              <a:rPr lang="ru-RU" b="1" u="sng">
                <a:solidFill>
                  <a:srgbClr val="0033CC"/>
                </a:solidFill>
              </a:rPr>
              <a:t>«Союз 17 октября»</a:t>
            </a:r>
          </a:p>
          <a:p>
            <a:pPr algn="ctr"/>
            <a:r>
              <a:rPr lang="ru-RU" b="1" u="sng">
                <a:solidFill>
                  <a:srgbClr val="0033CC"/>
                </a:solidFill>
              </a:rPr>
              <a:t>(октябристы)</a:t>
            </a:r>
          </a:p>
          <a:p>
            <a:pPr algn="ctr"/>
            <a:endParaRPr lang="ru-RU" b="1" u="sng">
              <a:solidFill>
                <a:srgbClr val="0033CC"/>
              </a:solidFill>
            </a:endParaRPr>
          </a:p>
          <a:p>
            <a:pPr algn="ctr"/>
            <a:endParaRPr lang="ru-RU" b="1" u="sng">
              <a:solidFill>
                <a:schemeClr val="tx2"/>
              </a:solidFill>
            </a:endParaRPr>
          </a:p>
          <a:p>
            <a:pPr algn="ctr"/>
            <a:endParaRPr lang="ru-RU" b="1" u="sng">
              <a:solidFill>
                <a:schemeClr val="tx2"/>
              </a:solidFill>
            </a:endParaRPr>
          </a:p>
          <a:p>
            <a:pPr algn="ctr"/>
            <a:endParaRPr lang="ru-RU" b="1" u="sng">
              <a:solidFill>
                <a:schemeClr val="tx2"/>
              </a:solidFill>
            </a:endParaRPr>
          </a:p>
          <a:p>
            <a:pPr algn="ctr"/>
            <a:endParaRPr lang="ru-RU" b="1" u="sng">
              <a:solidFill>
                <a:schemeClr val="tx2"/>
              </a:solidFill>
            </a:endParaRPr>
          </a:p>
          <a:p>
            <a:pPr algn="ctr"/>
            <a:endParaRPr lang="ru-RU" b="1" u="sng">
              <a:solidFill>
                <a:schemeClr val="tx2"/>
              </a:solidFill>
            </a:endParaRPr>
          </a:p>
        </p:txBody>
      </p:sp>
      <p:sp>
        <p:nvSpPr>
          <p:cNvPr id="26636" name="Rectangle 12"/>
          <p:cNvSpPr>
            <a:spLocks noChangeArrowheads="1"/>
          </p:cNvSpPr>
          <p:nvPr/>
        </p:nvSpPr>
        <p:spPr bwMode="auto">
          <a:xfrm>
            <a:off x="228600" y="1371600"/>
            <a:ext cx="2438400" cy="4572000"/>
          </a:xfrm>
          <a:prstGeom prst="rect">
            <a:avLst/>
          </a:prstGeom>
          <a:solidFill>
            <a:srgbClr val="CCFFFF"/>
          </a:solidFill>
          <a:ln w="9525">
            <a:solidFill>
              <a:schemeClr val="tx1"/>
            </a:solidFill>
            <a:miter lim="800000"/>
            <a:headEnd/>
            <a:tailEnd/>
          </a:ln>
          <a:effectLst/>
        </p:spPr>
        <p:txBody>
          <a:bodyPr wrap="none" anchor="ctr"/>
          <a:lstStyle/>
          <a:p>
            <a:pPr algn="ctr"/>
            <a:r>
              <a:rPr lang="ru-RU" b="1" u="sng">
                <a:solidFill>
                  <a:schemeClr val="tx2"/>
                </a:solidFill>
              </a:rPr>
              <a:t>Социалистические</a:t>
            </a:r>
          </a:p>
          <a:p>
            <a:pPr algn="ctr"/>
            <a:r>
              <a:rPr lang="ru-RU" b="1" u="sng">
                <a:solidFill>
                  <a:schemeClr val="tx2"/>
                </a:solidFill>
              </a:rPr>
              <a:t>Партии</a:t>
            </a:r>
          </a:p>
          <a:p>
            <a:pPr algn="ctr"/>
            <a:endParaRPr lang="ru-RU" b="1" u="sng">
              <a:solidFill>
                <a:schemeClr val="tx2"/>
              </a:solidFill>
            </a:endParaRPr>
          </a:p>
          <a:p>
            <a:pPr algn="ctr"/>
            <a:r>
              <a:rPr lang="ru-RU" b="1" u="sng">
                <a:solidFill>
                  <a:srgbClr val="CC3300"/>
                </a:solidFill>
              </a:rPr>
              <a:t>РСДРП (эсдеки)</a:t>
            </a:r>
          </a:p>
          <a:p>
            <a:pPr algn="ctr"/>
            <a:endParaRPr lang="ru-RU" b="1" u="sng">
              <a:solidFill>
                <a:srgbClr val="CC3300"/>
              </a:solidFill>
            </a:endParaRPr>
          </a:p>
          <a:p>
            <a:pPr algn="ctr"/>
            <a:endParaRPr lang="ru-RU" b="1" u="sng">
              <a:solidFill>
                <a:srgbClr val="CC3300"/>
              </a:solidFill>
            </a:endParaRPr>
          </a:p>
          <a:p>
            <a:pPr algn="ctr"/>
            <a:r>
              <a:rPr lang="ru-RU" b="1" u="sng">
                <a:solidFill>
                  <a:srgbClr val="CC3300"/>
                </a:solidFill>
              </a:rPr>
              <a:t>ПСР (эсеры)</a:t>
            </a:r>
          </a:p>
          <a:p>
            <a:pPr algn="ctr"/>
            <a:endParaRPr lang="ru-RU" b="1" u="sng">
              <a:solidFill>
                <a:srgbClr val="CC3300"/>
              </a:solidFill>
            </a:endParaRPr>
          </a:p>
          <a:p>
            <a:pPr algn="ctr"/>
            <a:endParaRPr lang="ru-RU" b="1" u="sng">
              <a:solidFill>
                <a:schemeClr val="tx2"/>
              </a:solidFill>
            </a:endParaRPr>
          </a:p>
          <a:p>
            <a:pPr algn="ctr"/>
            <a:endParaRPr lang="ru-RU" b="1" u="sng">
              <a:solidFill>
                <a:schemeClr val="tx2"/>
              </a:solidFill>
            </a:endParaRPr>
          </a:p>
          <a:p>
            <a:pPr algn="ctr"/>
            <a:endParaRPr lang="ru-RU" b="1" u="sng">
              <a:solidFill>
                <a:schemeClr val="tx2"/>
              </a:solidFill>
            </a:endParaRPr>
          </a:p>
          <a:p>
            <a:pPr algn="ctr"/>
            <a:endParaRPr lang="ru-RU" b="1" u="sng">
              <a:solidFill>
                <a:schemeClr val="tx2"/>
              </a:solidFill>
            </a:endParaRPr>
          </a:p>
          <a:p>
            <a:pPr algn="ctr"/>
            <a:endParaRPr lang="ru-RU" b="1" u="sng">
              <a:solidFill>
                <a:schemeClr val="tx2"/>
              </a:solidFill>
            </a:endParaRP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73</TotalTime>
  <Words>2090</Words>
  <Application>Microsoft PowerPoint</Application>
  <PresentationFormat>On-screen Show (4:3)</PresentationFormat>
  <Paragraphs>207</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Comic Sans MS</vt:lpstr>
      <vt:lpstr>Times New Roman</vt:lpstr>
      <vt:lpstr>Оформление по умолчанию</vt:lpstr>
      <vt:lpstr>Slide 1</vt:lpstr>
      <vt:lpstr>Манифест от 17 октября 1905 г.</vt:lpstr>
      <vt:lpstr>Slide 3</vt:lpstr>
      <vt:lpstr>Slide 4</vt:lpstr>
      <vt:lpstr>Slide 5</vt:lpstr>
      <vt:lpstr>Slide 6</vt:lpstr>
      <vt:lpstr>Slide 7</vt:lpstr>
      <vt:lpstr>Slide 8</vt:lpstr>
      <vt:lpstr>Партии</vt:lpstr>
      <vt:lpstr>Социалистические партии </vt:lpstr>
      <vt:lpstr>Программа – минимум предусматривала:</vt:lpstr>
      <vt:lpstr>Программа – максимум  предусматривала: </vt:lpstr>
      <vt:lpstr> </vt:lpstr>
      <vt:lpstr>Slide 14</vt:lpstr>
      <vt:lpstr>Социалистические партии </vt:lpstr>
      <vt:lpstr>Программа   эсеров</vt:lpstr>
      <vt:lpstr>Программа   эсеров  </vt:lpstr>
      <vt:lpstr> В.М. Чернов.  </vt:lpstr>
      <vt:lpstr>Либеральное крыло </vt:lpstr>
      <vt:lpstr>Основные положения программы партии кадетов:</vt:lpstr>
      <vt:lpstr>Основные положения программы партии кадетов:</vt:lpstr>
      <vt:lpstr>Лидер партии ПКД:  историк П. Н. Милюков</vt:lpstr>
      <vt:lpstr>Либеральное крыло </vt:lpstr>
      <vt:lpstr>Программа партии октябристов:</vt:lpstr>
      <vt:lpstr>Программа партии октябристов:</vt:lpstr>
      <vt:lpstr>Программа партии октябристов:</vt:lpstr>
      <vt:lpstr>А.И. Гучков – представитель московской торгово – промышленной буржуазии. </vt:lpstr>
      <vt:lpstr>Монархическое течение монархисты</vt:lpstr>
      <vt:lpstr>Slide 29</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Windows User</cp:lastModifiedBy>
  <cp:revision>2</cp:revision>
  <cp:lastPrinted>1601-01-01T00:00:00Z</cp:lastPrinted>
  <dcterms:created xsi:type="dcterms:W3CDTF">1601-01-01T00:00:00Z</dcterms:created>
  <dcterms:modified xsi:type="dcterms:W3CDTF">2016-09-22T16:30:54Z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