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63" r:id="rId4"/>
    <p:sldId id="264" r:id="rId5"/>
    <p:sldId id="258" r:id="rId6"/>
    <p:sldId id="265" r:id="rId7"/>
    <p:sldId id="279" r:id="rId8"/>
    <p:sldId id="259" r:id="rId9"/>
    <p:sldId id="268" r:id="rId10"/>
    <p:sldId id="269" r:id="rId11"/>
    <p:sldId id="270" r:id="rId12"/>
    <p:sldId id="260" r:id="rId13"/>
    <p:sldId id="261" r:id="rId14"/>
    <p:sldId id="271" r:id="rId15"/>
    <p:sldId id="272" r:id="rId16"/>
    <p:sldId id="273" r:id="rId17"/>
    <p:sldId id="266" r:id="rId18"/>
    <p:sldId id="262" r:id="rId19"/>
    <p:sldId id="276" r:id="rId20"/>
    <p:sldId id="277" r:id="rId21"/>
    <p:sldId id="274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6" autoAdjust="0"/>
    <p:restoredTop sz="94633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30" y="1618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11310-EE8A-41FB-8B01-467FB36F18FD}" type="datetimeFigureOut">
              <a:rPr lang="ru-RU" smtClean="0"/>
              <a:pPr/>
              <a:t>31.07.2009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8F7EF-77B7-46D6-88D6-9B4E4F9D09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ACBFD-83D5-4CE2-ACC6-E26C9D03B78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61892AD-0C42-4EAF-857F-48B6D5D84102}" type="datetimeFigureOut">
              <a:rPr lang="ru-RU" smtClean="0"/>
              <a:pPr/>
              <a:t>31.07.2009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FAC0A53-6514-4C01-BDAF-6C77343DF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92AD-0C42-4EAF-857F-48B6D5D84102}" type="datetimeFigureOut">
              <a:rPr lang="ru-RU" smtClean="0"/>
              <a:pPr/>
              <a:t>31.07.2009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0A53-6514-4C01-BDAF-6C77343DF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92AD-0C42-4EAF-857F-48B6D5D84102}" type="datetimeFigureOut">
              <a:rPr lang="ru-RU" smtClean="0"/>
              <a:pPr/>
              <a:t>31.07.2009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0A53-6514-4C01-BDAF-6C77343DF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949286-CFAA-4032-B5EE-4DBEB04E18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61892AD-0C42-4EAF-857F-48B6D5D84102}" type="datetimeFigureOut">
              <a:rPr lang="ru-RU" smtClean="0"/>
              <a:pPr/>
              <a:t>31.07.2009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0A53-6514-4C01-BDAF-6C77343DF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61892AD-0C42-4EAF-857F-48B6D5D84102}" type="datetimeFigureOut">
              <a:rPr lang="ru-RU" smtClean="0"/>
              <a:pPr/>
              <a:t>31.07.2009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FAC0A53-6514-4C01-BDAF-6C77343DFD5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61892AD-0C42-4EAF-857F-48B6D5D84102}" type="datetimeFigureOut">
              <a:rPr lang="ru-RU" smtClean="0"/>
              <a:pPr/>
              <a:t>31.07.2009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FAC0A53-6514-4C01-BDAF-6C77343DF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61892AD-0C42-4EAF-857F-48B6D5D84102}" type="datetimeFigureOut">
              <a:rPr lang="ru-RU" smtClean="0"/>
              <a:pPr/>
              <a:t>31.07.2009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FAC0A53-6514-4C01-BDAF-6C77343DF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92AD-0C42-4EAF-857F-48B6D5D84102}" type="datetimeFigureOut">
              <a:rPr lang="ru-RU" smtClean="0"/>
              <a:pPr/>
              <a:t>31.07.2009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0A53-6514-4C01-BDAF-6C77343DF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61892AD-0C42-4EAF-857F-48B6D5D84102}" type="datetimeFigureOut">
              <a:rPr lang="ru-RU" smtClean="0"/>
              <a:pPr/>
              <a:t>31.07.2009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FAC0A53-6514-4C01-BDAF-6C77343DF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61892AD-0C42-4EAF-857F-48B6D5D84102}" type="datetimeFigureOut">
              <a:rPr lang="ru-RU" smtClean="0"/>
              <a:pPr/>
              <a:t>31.07.2009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FAC0A53-6514-4C01-BDAF-6C77343DF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61892AD-0C42-4EAF-857F-48B6D5D84102}" type="datetimeFigureOut">
              <a:rPr lang="ru-RU" smtClean="0"/>
              <a:pPr/>
              <a:t>31.07.2009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FAC0A53-6514-4C01-BDAF-6C77343DF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61892AD-0C42-4EAF-857F-48B6D5D84102}" type="datetimeFigureOut">
              <a:rPr lang="ru-RU" smtClean="0"/>
              <a:pPr/>
              <a:t>31.07.2009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FAC0A53-6514-4C01-BDAF-6C77343DF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Возникновение многопартийности в России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 descr="Фиолетовый узор"/>
          <p:cNvSpPr>
            <a:spLocks noGrp="1" noChangeArrowheads="1"/>
          </p:cNvSpPr>
          <p:nvPr>
            <p:ph type="body" sz="half" idx="2"/>
          </p:nvPr>
        </p:nvSpPr>
        <p:spPr>
          <a:xfrm>
            <a:off x="5000628" y="593725"/>
            <a:ext cx="3833810" cy="6264275"/>
          </a:xfrm>
          <a:blipFill dpi="0" rotWithShape="0">
            <a:blip r:embed="rId2"/>
            <a:srcRect/>
            <a:tile tx="0" ty="0" sx="100000" sy="100000" flip="none" algn="tl"/>
          </a:blipFill>
          <a:ln w="76200">
            <a:solidFill>
              <a:schemeClr val="hlink"/>
            </a:solidFill>
          </a:ln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FFFF00"/>
                </a:solidFill>
              </a:rPr>
              <a:t>Главное место в программе занимал аграрный </a:t>
            </a:r>
            <a:r>
              <a:rPr lang="ru-RU" sz="2400" b="1" dirty="0" smtClean="0">
                <a:solidFill>
                  <a:srgbClr val="FFFF00"/>
                </a:solidFill>
              </a:rPr>
              <a:t>вопрос. Частная собственность </a:t>
            </a:r>
            <a:r>
              <a:rPr lang="ru-RU" sz="2400" b="1" dirty="0">
                <a:solidFill>
                  <a:srgbClr val="FFFF00"/>
                </a:solidFill>
              </a:rPr>
              <a:t>на землю </a:t>
            </a:r>
            <a:r>
              <a:rPr lang="ru-RU" sz="2400" b="1" dirty="0" smtClean="0">
                <a:solidFill>
                  <a:srgbClr val="FFFF00"/>
                </a:solidFill>
              </a:rPr>
              <a:t>ликвидировалась. Земля передается </a:t>
            </a:r>
            <a:r>
              <a:rPr lang="ru-RU" sz="2400" b="1" dirty="0">
                <a:solidFill>
                  <a:srgbClr val="FFFF00"/>
                </a:solidFill>
              </a:rPr>
              <a:t>в собственность общин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FFFF00"/>
                </a:solidFill>
              </a:rPr>
              <a:t>Эсеры в качестве метода </a:t>
            </a:r>
            <a:r>
              <a:rPr lang="ru-RU" sz="2400" b="1" dirty="0" smtClean="0">
                <a:solidFill>
                  <a:srgbClr val="FFFF00"/>
                </a:solidFill>
              </a:rPr>
              <a:t>борьбы </a:t>
            </a:r>
            <a:r>
              <a:rPr lang="ru-RU" sz="2400" b="1" dirty="0">
                <a:solidFill>
                  <a:srgbClr val="FFFF00"/>
                </a:solidFill>
              </a:rPr>
              <a:t>избрали террор. В   1901г.создается Боевая организация</a:t>
            </a:r>
            <a:r>
              <a:rPr lang="ru-RU" sz="2400" b="1" dirty="0" smtClean="0">
                <a:solidFill>
                  <a:srgbClr val="FFFF00"/>
                </a:solidFill>
              </a:rPr>
              <a:t>.  Вскоре </a:t>
            </a:r>
            <a:r>
              <a:rPr lang="ru-RU" sz="2400" b="1" dirty="0">
                <a:solidFill>
                  <a:srgbClr val="FFFF00"/>
                </a:solidFill>
              </a:rPr>
              <a:t>ее </a:t>
            </a:r>
            <a:r>
              <a:rPr lang="ru-RU" sz="2400" b="1" dirty="0" smtClean="0">
                <a:solidFill>
                  <a:srgbClr val="FFFF00"/>
                </a:solidFill>
              </a:rPr>
              <a:t>возглавил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>
                <a:solidFill>
                  <a:srgbClr val="FFFF00"/>
                </a:solidFill>
              </a:rPr>
              <a:t>Е</a:t>
            </a:r>
            <a:r>
              <a:rPr lang="ru-RU" sz="2400" b="1" dirty="0" smtClean="0">
                <a:solidFill>
                  <a:srgbClr val="FFFF00"/>
                </a:solidFill>
              </a:rPr>
              <a:t>. </a:t>
            </a:r>
            <a:r>
              <a:rPr lang="ru-RU" sz="2400" b="1" dirty="0" err="1" smtClean="0">
                <a:solidFill>
                  <a:srgbClr val="FFFF00"/>
                </a:solidFill>
              </a:rPr>
              <a:t>Азеф</a:t>
            </a:r>
            <a:r>
              <a:rPr lang="ru-RU" sz="2400" b="1" dirty="0" smtClean="0">
                <a:solidFill>
                  <a:srgbClr val="FFFF00"/>
                </a:solidFill>
              </a:rPr>
              <a:t> - агент </a:t>
            </a:r>
            <a:r>
              <a:rPr lang="ru-RU" sz="2400" b="1" dirty="0">
                <a:solidFill>
                  <a:srgbClr val="FFFF00"/>
                </a:solidFill>
              </a:rPr>
              <a:t>полиции</a:t>
            </a:r>
            <a:r>
              <a:rPr lang="ru-RU" sz="2400" b="1" dirty="0" smtClean="0">
                <a:solidFill>
                  <a:srgbClr val="FFFF00"/>
                </a:solidFill>
              </a:rPr>
              <a:t>. Уже </a:t>
            </a:r>
            <a:r>
              <a:rPr lang="ru-RU" sz="2400" b="1" dirty="0">
                <a:solidFill>
                  <a:srgbClr val="FFFF00"/>
                </a:solidFill>
              </a:rPr>
              <a:t>в начале века эсеры совершили убийства В.Плеве и </a:t>
            </a:r>
            <a:r>
              <a:rPr lang="ru-RU" sz="2400" b="1" dirty="0" smtClean="0">
                <a:solidFill>
                  <a:srgbClr val="FFFF00"/>
                </a:solidFill>
              </a:rPr>
              <a:t>Великого </a:t>
            </a:r>
            <a:r>
              <a:rPr lang="ru-RU" sz="2400" b="1" dirty="0">
                <a:solidFill>
                  <a:srgbClr val="FFFF00"/>
                </a:solidFill>
              </a:rPr>
              <a:t>князя Сергея </a:t>
            </a:r>
            <a:r>
              <a:rPr lang="ru-RU" sz="2400" b="1" dirty="0" smtClean="0">
                <a:solidFill>
                  <a:srgbClr val="FFFF00"/>
                </a:solidFill>
              </a:rPr>
              <a:t>Александровича, а </a:t>
            </a:r>
            <a:r>
              <a:rPr lang="ru-RU" sz="2400" b="1" dirty="0">
                <a:solidFill>
                  <a:srgbClr val="FFFF00"/>
                </a:solidFill>
              </a:rPr>
              <a:t>также ряд др.террористических </a:t>
            </a:r>
            <a:r>
              <a:rPr lang="ru-RU" sz="2400" b="1" dirty="0" smtClean="0">
                <a:solidFill>
                  <a:srgbClr val="FFFF00"/>
                </a:solidFill>
              </a:rPr>
              <a:t>актов</a:t>
            </a:r>
            <a:r>
              <a:rPr lang="ru-RU" sz="2400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7620000" cy="468313"/>
          </a:xfrm>
          <a:gradFill rotWithShape="0">
            <a:gsLst>
              <a:gs pos="0">
                <a:srgbClr val="6699FF"/>
              </a:gs>
              <a:gs pos="50000">
                <a:srgbClr val="6699FF">
                  <a:gamma/>
                  <a:shade val="0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</a:ln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Создание </a:t>
            </a:r>
            <a:r>
              <a:rPr lang="ru-RU" sz="3200" b="1" dirty="0">
                <a:solidFill>
                  <a:srgbClr val="FFFF00"/>
                </a:solidFill>
              </a:rPr>
              <a:t>ПСР.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71472" y="6000768"/>
            <a:ext cx="2971800" cy="92333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762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dirty="0"/>
              <a:t>Убийство Великого</a:t>
            </a:r>
          </a:p>
          <a:p>
            <a:pPr algn="ctr"/>
            <a:r>
              <a:rPr lang="ru-RU" dirty="0"/>
              <a:t>князя Сергея</a:t>
            </a:r>
          </a:p>
          <a:p>
            <a:pPr algn="ctr"/>
            <a:r>
              <a:rPr lang="ru-RU" dirty="0"/>
              <a:t>Александровича</a:t>
            </a:r>
          </a:p>
        </p:txBody>
      </p:sp>
      <p:pic>
        <p:nvPicPr>
          <p:cNvPr id="31751" name="Picture 7" descr="Рисунок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642918"/>
            <a:ext cx="4429156" cy="5214974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Эсеры В. М. Чернов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1928826"/>
                <a:gridCol w="218597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к самодержавию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к государственному устройству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к аграрному вопросу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Методы переустройства общества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Ликвидация самодержавия</a:t>
                      </a:r>
                      <a:r>
                        <a:rPr lang="ru-RU" baseline="0" dirty="0" smtClean="0"/>
                        <a:t> – демократическая республика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Федерация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Превращение земли в общенародное достояние, находящееся в распоряжении крестьянских общин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Методы террора. Боевые отряды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В. И. Ленин - РСДРП</a:t>
            </a:r>
            <a:endParaRPr lang="ru-RU" dirty="0"/>
          </a:p>
        </p:txBody>
      </p:sp>
      <p:pic>
        <p:nvPicPr>
          <p:cNvPr id="5" name="Содержимое 4" descr="IS9IR_1-05_PF_02-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785926"/>
            <a:ext cx="8358246" cy="5072074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Л. Мартов и В. И. Ленин</a:t>
            </a:r>
            <a:endParaRPr lang="ru-RU" dirty="0"/>
          </a:p>
        </p:txBody>
      </p:sp>
      <p:pic>
        <p:nvPicPr>
          <p:cNvPr id="4" name="Содержимое 3" descr="IS9IR_1-05_PD_15-r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428736"/>
            <a:ext cx="3515661" cy="4819664"/>
          </a:xfrm>
        </p:spPr>
      </p:pic>
      <p:pic>
        <p:nvPicPr>
          <p:cNvPr id="7" name="Содержимое 6" descr="IS9IR_1-05_PF_02-r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14810" y="2000240"/>
            <a:ext cx="4929190" cy="421484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 descr="Фиолетовый узор"/>
          <p:cNvSpPr>
            <a:spLocks noGrp="1" noChangeArrowheads="1"/>
          </p:cNvSpPr>
          <p:nvPr>
            <p:ph type="body" sz="half" idx="2"/>
          </p:nvPr>
        </p:nvSpPr>
        <p:spPr>
          <a:xfrm>
            <a:off x="4357686" y="520700"/>
            <a:ext cx="4176712" cy="6337300"/>
          </a:xfrm>
          <a:blipFill dpi="0" rotWithShape="0">
            <a:blip r:embed="rId2"/>
            <a:srcRect/>
            <a:tile tx="0" ty="0" sx="100000" sy="100000" flip="none" algn="tl"/>
          </a:blipFill>
          <a:ln w="76200">
            <a:solidFill>
              <a:schemeClr val="hlink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FFFF00"/>
                </a:solidFill>
              </a:rPr>
              <a:t>В марте 1998 г. В Минске прошел 1 съезд РСДРП. Но сразу после </a:t>
            </a:r>
            <a:r>
              <a:rPr lang="ru-RU" sz="2400" b="1" dirty="0" smtClean="0">
                <a:solidFill>
                  <a:srgbClr val="FFFF00"/>
                </a:solidFill>
              </a:rPr>
              <a:t>окончания </a:t>
            </a:r>
            <a:r>
              <a:rPr lang="ru-RU" sz="2400" b="1" dirty="0">
                <a:solidFill>
                  <a:srgbClr val="FFFF00"/>
                </a:solidFill>
              </a:rPr>
              <a:t>съезда его делегаты были арестованы.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FFFF00"/>
                </a:solidFill>
              </a:rPr>
              <a:t>Социал-демократы </a:t>
            </a:r>
            <a:r>
              <a:rPr lang="ru-RU" sz="2400" b="1" dirty="0" smtClean="0">
                <a:solidFill>
                  <a:srgbClr val="FFFF00"/>
                </a:solidFill>
              </a:rPr>
              <a:t>разделились </a:t>
            </a:r>
            <a:r>
              <a:rPr lang="ru-RU" sz="2400" b="1" dirty="0">
                <a:solidFill>
                  <a:srgbClr val="FFFF00"/>
                </a:solidFill>
              </a:rPr>
              <a:t>на «экономистов» (выступают только за экономические </a:t>
            </a:r>
            <a:r>
              <a:rPr lang="ru-RU" sz="2400" b="1" dirty="0" smtClean="0">
                <a:solidFill>
                  <a:srgbClr val="FFFF00"/>
                </a:solidFill>
              </a:rPr>
              <a:t>требования</a:t>
            </a:r>
            <a:r>
              <a:rPr lang="ru-RU" sz="2400" b="1" dirty="0">
                <a:solidFill>
                  <a:srgbClr val="FFFF00"/>
                </a:solidFill>
              </a:rPr>
              <a:t>) и «</a:t>
            </a:r>
            <a:r>
              <a:rPr lang="ru-RU" sz="2400" b="1" dirty="0" err="1" smtClean="0">
                <a:solidFill>
                  <a:srgbClr val="FFFF00"/>
                </a:solidFill>
              </a:rPr>
              <a:t>антиэкономистов</a:t>
            </a:r>
            <a:r>
              <a:rPr lang="ru-RU" sz="2400" b="1" dirty="0" smtClean="0">
                <a:solidFill>
                  <a:srgbClr val="FFFF00"/>
                </a:solidFill>
              </a:rPr>
              <a:t>»        ( свержение </a:t>
            </a:r>
            <a:r>
              <a:rPr lang="ru-RU" sz="2400" b="1" dirty="0">
                <a:solidFill>
                  <a:srgbClr val="FFFF00"/>
                </a:solidFill>
              </a:rPr>
              <a:t>общества основанного на </a:t>
            </a:r>
            <a:r>
              <a:rPr lang="ru-RU" sz="2400" b="1" dirty="0" smtClean="0">
                <a:solidFill>
                  <a:srgbClr val="FFFF00"/>
                </a:solidFill>
              </a:rPr>
              <a:t>эксплуатации</a:t>
            </a:r>
            <a:r>
              <a:rPr lang="ru-RU" sz="2400" b="1" dirty="0">
                <a:solidFill>
                  <a:srgbClr val="FFFF00"/>
                </a:solidFill>
              </a:rPr>
              <a:t>).В 1900 г. Они </a:t>
            </a:r>
            <a:r>
              <a:rPr lang="ru-RU" sz="2400" b="1" dirty="0" smtClean="0">
                <a:solidFill>
                  <a:srgbClr val="FFFF00"/>
                </a:solidFill>
              </a:rPr>
              <a:t>начали </a:t>
            </a:r>
            <a:r>
              <a:rPr lang="ru-RU" sz="2400" b="1" dirty="0">
                <a:solidFill>
                  <a:srgbClr val="FFFF00"/>
                </a:solidFill>
              </a:rPr>
              <a:t>издавать в </a:t>
            </a:r>
            <a:r>
              <a:rPr lang="ru-RU" sz="2400" b="1" dirty="0" smtClean="0">
                <a:solidFill>
                  <a:srgbClr val="FFFF00"/>
                </a:solidFill>
              </a:rPr>
              <a:t>Швейцарии </a:t>
            </a:r>
            <a:r>
              <a:rPr lang="ru-RU" sz="2400" b="1" dirty="0">
                <a:solidFill>
                  <a:srgbClr val="FFFF00"/>
                </a:solidFill>
              </a:rPr>
              <a:t>газету «Искра».На ее страницах развернулось обсуждение программы и устава партии.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285720" y="142852"/>
            <a:ext cx="7620000" cy="396875"/>
          </a:xfrm>
          <a:gradFill rotWithShape="0">
            <a:gsLst>
              <a:gs pos="0">
                <a:srgbClr val="6699FF"/>
              </a:gs>
              <a:gs pos="50000">
                <a:srgbClr val="6699FF">
                  <a:gamma/>
                  <a:shade val="0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</a:ln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Создание </a:t>
            </a:r>
            <a:r>
              <a:rPr lang="ru-RU" sz="3200" b="1" dirty="0">
                <a:solidFill>
                  <a:srgbClr val="FFFF00"/>
                </a:solidFill>
              </a:rPr>
              <a:t>РСДРП.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71538" y="5857892"/>
            <a:ext cx="1743075" cy="5334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В.И.Ленин</a:t>
            </a:r>
          </a:p>
        </p:txBody>
      </p:sp>
      <p:pic>
        <p:nvPicPr>
          <p:cNvPr id="26630" name="Picture 6" descr="Рисунок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857232"/>
            <a:ext cx="3676651" cy="4500594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 descr="Фиолетовый узор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476250"/>
            <a:ext cx="4176712" cy="6337300"/>
          </a:xfrm>
          <a:blipFill dpi="0" rotWithShape="0">
            <a:blip r:embed="rId2"/>
            <a:srcRect/>
            <a:tile tx="0" ty="0" sx="100000" sy="100000" flip="none" algn="tl"/>
          </a:blipFill>
          <a:ln w="76200">
            <a:solidFill>
              <a:schemeClr val="hlink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FFFF00"/>
                </a:solidFill>
              </a:rPr>
              <a:t>II</a:t>
            </a:r>
            <a:r>
              <a:rPr lang="ru-RU" sz="2800" b="1" dirty="0">
                <a:solidFill>
                  <a:srgbClr val="FFFF00"/>
                </a:solidFill>
              </a:rPr>
              <a:t> съезд РСДРП прошел в 1903 г в Брюсселе-Лондоне</a:t>
            </a:r>
            <a:r>
              <a:rPr lang="ru-RU" sz="2800" b="1" dirty="0" smtClean="0">
                <a:solidFill>
                  <a:srgbClr val="FFFF00"/>
                </a:solidFill>
              </a:rPr>
              <a:t>. В </a:t>
            </a:r>
            <a:r>
              <a:rPr lang="ru-RU" sz="2800" b="1" dirty="0">
                <a:solidFill>
                  <a:srgbClr val="FFFF00"/>
                </a:solidFill>
              </a:rPr>
              <a:t>ходе его выявились </a:t>
            </a:r>
            <a:r>
              <a:rPr lang="ru-RU" sz="2800" b="1" dirty="0" smtClean="0">
                <a:solidFill>
                  <a:srgbClr val="FFFF00"/>
                </a:solidFill>
              </a:rPr>
              <a:t>разногласия  </a:t>
            </a:r>
            <a:r>
              <a:rPr lang="ru-RU" sz="2800" b="1" dirty="0">
                <a:solidFill>
                  <a:srgbClr val="FFFF00"/>
                </a:solidFill>
              </a:rPr>
              <a:t>между Лениным и его противниками. Программа партии со стояла из двух частей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>
                <a:solidFill>
                  <a:srgbClr val="FFFF00"/>
                </a:solidFill>
              </a:rPr>
              <a:t>«Программа-минимум» предусматривала </a:t>
            </a:r>
            <a:r>
              <a:rPr lang="ru-RU" sz="2800" b="1" dirty="0" smtClean="0">
                <a:solidFill>
                  <a:srgbClr val="FFFF00"/>
                </a:solidFill>
              </a:rPr>
              <a:t>решение </a:t>
            </a:r>
            <a:r>
              <a:rPr lang="ru-RU" sz="2800" b="1" dirty="0">
                <a:solidFill>
                  <a:srgbClr val="FFFF00"/>
                </a:solidFill>
              </a:rPr>
              <a:t>задач </a:t>
            </a:r>
            <a:r>
              <a:rPr lang="ru-RU" sz="2800" b="1" dirty="0" smtClean="0">
                <a:solidFill>
                  <a:srgbClr val="FFFF00"/>
                </a:solidFill>
              </a:rPr>
              <a:t>буржуазно-демократической </a:t>
            </a:r>
            <a:r>
              <a:rPr lang="ru-RU" sz="2800" b="1" dirty="0">
                <a:solidFill>
                  <a:srgbClr val="FFFF00"/>
                </a:solidFill>
              </a:rPr>
              <a:t>революции,«Программа-максимум»-</a:t>
            </a:r>
            <a:r>
              <a:rPr lang="ru-RU" sz="2800" b="1" dirty="0" smtClean="0">
                <a:solidFill>
                  <a:srgbClr val="FFFF00"/>
                </a:solidFill>
              </a:rPr>
              <a:t>решение </a:t>
            </a:r>
            <a:r>
              <a:rPr lang="ru-RU" sz="2800" b="1" dirty="0">
                <a:solidFill>
                  <a:srgbClr val="FFFF00"/>
                </a:solidFill>
              </a:rPr>
              <a:t>задач </a:t>
            </a:r>
            <a:r>
              <a:rPr lang="ru-RU" sz="2800" b="1" dirty="0" smtClean="0">
                <a:solidFill>
                  <a:srgbClr val="FFFF00"/>
                </a:solidFill>
              </a:rPr>
              <a:t>социалистической </a:t>
            </a:r>
            <a:r>
              <a:rPr lang="ru-RU" sz="2800" b="1" dirty="0">
                <a:solidFill>
                  <a:srgbClr val="FFFF00"/>
                </a:solidFill>
              </a:rPr>
              <a:t>революции.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7620000" cy="396875"/>
          </a:xfrm>
          <a:gradFill rotWithShape="0">
            <a:gsLst>
              <a:gs pos="0">
                <a:srgbClr val="6699FF"/>
              </a:gs>
              <a:gs pos="50000">
                <a:srgbClr val="6699FF">
                  <a:gamma/>
                  <a:shade val="0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</a:ln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Создание </a:t>
            </a:r>
            <a:r>
              <a:rPr lang="ru-RU" sz="3200" b="1" dirty="0">
                <a:solidFill>
                  <a:srgbClr val="FFFF00"/>
                </a:solidFill>
              </a:rPr>
              <a:t>РСДРП.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428728" y="5786454"/>
            <a:ext cx="2068513" cy="898525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Ю.О.Мартов</a:t>
            </a:r>
          </a:p>
          <a:p>
            <a:r>
              <a:rPr lang="ru-RU"/>
              <a:t>(Цедербаум)</a:t>
            </a:r>
          </a:p>
        </p:txBody>
      </p:sp>
      <p:pic>
        <p:nvPicPr>
          <p:cNvPr id="30727" name="Picture 7" descr="Рисунок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71480"/>
            <a:ext cx="3433762" cy="5140325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 descr="Фиолетовый узор"/>
          <p:cNvSpPr>
            <a:spLocks noGrp="1" noChangeArrowheads="1"/>
          </p:cNvSpPr>
          <p:nvPr>
            <p:ph type="body" sz="half" idx="2"/>
          </p:nvPr>
        </p:nvSpPr>
        <p:spPr>
          <a:xfrm>
            <a:off x="428596" y="428604"/>
            <a:ext cx="7512050" cy="1657350"/>
          </a:xfrm>
          <a:blipFill dpi="0" rotWithShape="0">
            <a:blip r:embed="rId3"/>
            <a:srcRect/>
            <a:tile tx="0" ty="0" sx="100000" sy="100000" flip="none" algn="tl"/>
          </a:blipFill>
          <a:ln w="76200">
            <a:solidFill>
              <a:schemeClr val="hlink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FFFF00"/>
                </a:solidFill>
              </a:rPr>
              <a:t>На съезде произошел раскол между радикалами и реформаторами.Ленин и его сторонники при вы-борах центральных органов получили большин-ство и их стали называть большевиками, а их противников- меньшевиками.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58" y="44450"/>
            <a:ext cx="8286808" cy="396875"/>
          </a:xfrm>
          <a:gradFill rotWithShape="0">
            <a:gsLst>
              <a:gs pos="0">
                <a:srgbClr val="6699FF"/>
              </a:gs>
              <a:gs pos="50000">
                <a:srgbClr val="6699FF">
                  <a:gamma/>
                  <a:shade val="0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</a:ln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Большевизм </a:t>
            </a:r>
            <a:r>
              <a:rPr lang="ru-RU" sz="3200" b="1" dirty="0">
                <a:solidFill>
                  <a:srgbClr val="FFFF00"/>
                </a:solidFill>
              </a:rPr>
              <a:t>и меньшевизм.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14348" y="3038475"/>
            <a:ext cx="3600450" cy="3170099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dirty="0"/>
              <a:t>-замкнутая </a:t>
            </a:r>
            <a:r>
              <a:rPr lang="ru-RU" sz="2000" dirty="0" smtClean="0"/>
              <a:t>партия ,строгая </a:t>
            </a:r>
            <a:r>
              <a:rPr lang="ru-RU" sz="2000" dirty="0"/>
              <a:t>дисциплина,</a:t>
            </a:r>
          </a:p>
          <a:p>
            <a:r>
              <a:rPr lang="ru-RU" sz="2000" dirty="0"/>
              <a:t>-опора на рабочих и </a:t>
            </a:r>
            <a:r>
              <a:rPr lang="ru-RU" sz="2000" dirty="0" smtClean="0"/>
              <a:t>крестьян</a:t>
            </a:r>
            <a:r>
              <a:rPr lang="ru-RU" sz="2000" dirty="0"/>
              <a:t>,</a:t>
            </a:r>
          </a:p>
          <a:p>
            <a:r>
              <a:rPr lang="ru-RU" sz="2000" dirty="0"/>
              <a:t>-характер революции- </a:t>
            </a:r>
            <a:r>
              <a:rPr lang="ru-RU" sz="2000" dirty="0" smtClean="0"/>
              <a:t>буржуазно - </a:t>
            </a:r>
            <a:r>
              <a:rPr lang="ru-RU" sz="2000" dirty="0" err="1" smtClean="0"/>
              <a:t>демократичекий</a:t>
            </a:r>
            <a:r>
              <a:rPr lang="ru-RU" sz="2000" dirty="0" smtClean="0"/>
              <a:t>, гегемон-пролетариат</a:t>
            </a:r>
            <a:r>
              <a:rPr lang="ru-RU" sz="2000" dirty="0"/>
              <a:t>.</a:t>
            </a:r>
          </a:p>
          <a:p>
            <a:r>
              <a:rPr lang="ru-RU" sz="2000" dirty="0"/>
              <a:t>-конфискация </a:t>
            </a:r>
            <a:r>
              <a:rPr lang="ru-RU" sz="2000" dirty="0" smtClean="0"/>
              <a:t>помещичьих </a:t>
            </a:r>
            <a:r>
              <a:rPr lang="ru-RU" sz="2000" dirty="0"/>
              <a:t>земель</a:t>
            </a:r>
          </a:p>
        </p:txBody>
      </p:sp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1000100" y="2214554"/>
            <a:ext cx="29051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Большевики</a:t>
            </a:r>
          </a:p>
        </p:txBody>
      </p:sp>
      <p:sp>
        <p:nvSpPr>
          <p:cNvPr id="21510" name="WordArt 6"/>
          <p:cNvSpPr>
            <a:spLocks noChangeArrowheads="1" noChangeShapeType="1" noTextEdit="1"/>
          </p:cNvSpPr>
          <p:nvPr/>
        </p:nvSpPr>
        <p:spPr bwMode="auto">
          <a:xfrm>
            <a:off x="5072066" y="2214554"/>
            <a:ext cx="29051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6699FF"/>
                </a:solidFill>
                <a:latin typeface="Arial"/>
                <a:cs typeface="Arial"/>
              </a:rPr>
              <a:t>Меньшевики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929190" y="3038474"/>
            <a:ext cx="3600450" cy="2862322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/>
              <a:t>-открытая партия </a:t>
            </a:r>
            <a:r>
              <a:rPr lang="ru-RU" sz="2000" dirty="0" smtClean="0"/>
              <a:t>- парламентского </a:t>
            </a:r>
            <a:r>
              <a:rPr lang="ru-RU" sz="2000" dirty="0"/>
              <a:t>типа,</a:t>
            </a:r>
          </a:p>
          <a:p>
            <a:r>
              <a:rPr lang="ru-RU" sz="2000" dirty="0"/>
              <a:t>-опора на рабочих</a:t>
            </a:r>
            <a:r>
              <a:rPr lang="ru-RU" sz="2000" dirty="0" smtClean="0"/>
              <a:t>, крестьяне - реакционная </a:t>
            </a:r>
            <a:r>
              <a:rPr lang="ru-RU" sz="2000" dirty="0"/>
              <a:t>сила,</a:t>
            </a:r>
          </a:p>
          <a:p>
            <a:r>
              <a:rPr lang="ru-RU" sz="2000" dirty="0"/>
              <a:t>-</a:t>
            </a:r>
            <a:r>
              <a:rPr lang="ru-RU" sz="2000" dirty="0" smtClean="0"/>
              <a:t>революция   -  буржуазная, ее </a:t>
            </a:r>
            <a:r>
              <a:rPr lang="ru-RU" sz="2000" dirty="0"/>
              <a:t>возглавит </a:t>
            </a:r>
            <a:r>
              <a:rPr lang="ru-RU" sz="2000" dirty="0" smtClean="0"/>
              <a:t>буржуазия</a:t>
            </a:r>
            <a:r>
              <a:rPr lang="ru-RU" sz="2000" dirty="0"/>
              <a:t>.</a:t>
            </a:r>
          </a:p>
          <a:p>
            <a:r>
              <a:rPr lang="ru-RU" sz="2000" dirty="0"/>
              <a:t>-муниципализация </a:t>
            </a:r>
            <a:r>
              <a:rPr lang="ru-RU" sz="2000" dirty="0" smtClean="0"/>
              <a:t>земли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5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15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 animBg="1"/>
      <p:bldP spid="21509" grpId="0" animBg="1"/>
      <p:bldP spid="21510" grpId="0" animBg="1"/>
      <p:bldP spid="21511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РСДРП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71702"/>
                <a:gridCol w="204309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к самодержавию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к государственному устройству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к аграрному вопросу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Методы переустройства общества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Ликвидация самодержавия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Федерация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Ликвидация помещичьего землевладения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революция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sz="2800" dirty="0" smtClean="0"/>
              <a:t>В. М. Пуришкевич – Союз русского народа</a:t>
            </a:r>
            <a:endParaRPr lang="ru-RU" sz="2800" dirty="0"/>
          </a:p>
        </p:txBody>
      </p:sp>
      <p:pic>
        <p:nvPicPr>
          <p:cNvPr id="10" name="Содержимое 9" descr="пуришкевич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71934" y="428604"/>
            <a:ext cx="4572032" cy="6215106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 descr="Фиолетовый узор"/>
          <p:cNvSpPr>
            <a:spLocks noGrp="1" noChangeArrowheads="1"/>
          </p:cNvSpPr>
          <p:nvPr>
            <p:ph type="body" sz="half" idx="2"/>
          </p:nvPr>
        </p:nvSpPr>
        <p:spPr>
          <a:xfrm>
            <a:off x="3929058" y="549275"/>
            <a:ext cx="5180017" cy="6264275"/>
          </a:xfrm>
          <a:blipFill dpi="0" rotWithShape="0">
            <a:blip r:embed="rId2"/>
            <a:srcRect/>
            <a:tile tx="0" ty="0" sx="100000" sy="100000" flip="none" algn="tl"/>
          </a:blipFill>
          <a:ln w="76200">
            <a:solidFill>
              <a:schemeClr val="hlink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FFFF00"/>
                </a:solidFill>
              </a:rPr>
              <a:t>В ходе революции </a:t>
            </a:r>
            <a:r>
              <a:rPr lang="ru-RU" sz="2400" b="1" dirty="0" smtClean="0">
                <a:solidFill>
                  <a:srgbClr val="FFFF00"/>
                </a:solidFill>
              </a:rPr>
              <a:t>организационно </a:t>
            </a:r>
            <a:r>
              <a:rPr lang="ru-RU" sz="2400" b="1" dirty="0">
                <a:solidFill>
                  <a:srgbClr val="FFFF00"/>
                </a:solidFill>
              </a:rPr>
              <a:t>оформились </a:t>
            </a:r>
            <a:r>
              <a:rPr lang="ru-RU" sz="2400" b="1" dirty="0" smtClean="0">
                <a:solidFill>
                  <a:srgbClr val="FFFF00"/>
                </a:solidFill>
              </a:rPr>
              <a:t>монархические </a:t>
            </a:r>
            <a:r>
              <a:rPr lang="ru-RU" sz="2400" b="1" dirty="0">
                <a:solidFill>
                  <a:srgbClr val="FFFF00"/>
                </a:solidFill>
              </a:rPr>
              <a:t>партии. Среди них выделялись Русское собрание</a:t>
            </a:r>
            <a:r>
              <a:rPr lang="ru-RU" sz="2400" b="1" dirty="0" smtClean="0">
                <a:solidFill>
                  <a:srgbClr val="FFFF00"/>
                </a:solidFill>
              </a:rPr>
              <a:t>,  Монархическая </a:t>
            </a:r>
            <a:r>
              <a:rPr lang="ru-RU" sz="2400" b="1" dirty="0">
                <a:solidFill>
                  <a:srgbClr val="FFFF00"/>
                </a:solidFill>
              </a:rPr>
              <a:t>партия, «Союз Русского народа».их лидеры </a:t>
            </a:r>
            <a:r>
              <a:rPr lang="ru-RU" sz="2400" b="1" dirty="0" smtClean="0">
                <a:solidFill>
                  <a:srgbClr val="FFFF00"/>
                </a:solidFill>
              </a:rPr>
              <a:t>выступали </a:t>
            </a:r>
            <a:r>
              <a:rPr lang="ru-RU" sz="2400" b="1" dirty="0">
                <a:solidFill>
                  <a:srgbClr val="FFFF00"/>
                </a:solidFill>
              </a:rPr>
              <a:t>за восстановление в полном объеме </a:t>
            </a:r>
            <a:r>
              <a:rPr lang="ru-RU" sz="2400" b="1" dirty="0" smtClean="0">
                <a:solidFill>
                  <a:srgbClr val="FFFF00"/>
                </a:solidFill>
              </a:rPr>
              <a:t>самодержавия</a:t>
            </a:r>
            <a:r>
              <a:rPr lang="ru-RU" sz="2400" b="1" dirty="0">
                <a:solidFill>
                  <a:srgbClr val="FFFF00"/>
                </a:solidFill>
              </a:rPr>
              <a:t>, православия и </a:t>
            </a:r>
            <a:r>
              <a:rPr lang="ru-RU" sz="2400" b="1" dirty="0" smtClean="0">
                <a:solidFill>
                  <a:srgbClr val="FFFF00"/>
                </a:solidFill>
              </a:rPr>
              <a:t>народности. Русская </a:t>
            </a:r>
            <a:r>
              <a:rPr lang="ru-RU" sz="2400" b="1" dirty="0">
                <a:solidFill>
                  <a:srgbClr val="FFFF00"/>
                </a:solidFill>
              </a:rPr>
              <a:t>народность провозглашалась </a:t>
            </a:r>
            <a:r>
              <a:rPr lang="ru-RU" sz="2400" b="1" dirty="0" smtClean="0">
                <a:solidFill>
                  <a:srgbClr val="FFFF00"/>
                </a:solidFill>
              </a:rPr>
              <a:t>господствующей </a:t>
            </a:r>
            <a:r>
              <a:rPr lang="ru-RU" sz="2400" b="1" dirty="0">
                <a:solidFill>
                  <a:srgbClr val="FFFF00"/>
                </a:solidFill>
              </a:rPr>
              <a:t>во всех сферах жизни общества</a:t>
            </a:r>
            <a:r>
              <a:rPr lang="ru-RU" sz="2400" b="1" dirty="0" smtClean="0">
                <a:solidFill>
                  <a:srgbClr val="FFFF00"/>
                </a:solidFill>
              </a:rPr>
              <a:t>. Выдвигая </a:t>
            </a:r>
            <a:r>
              <a:rPr lang="ru-RU" sz="2400" b="1" dirty="0">
                <a:solidFill>
                  <a:srgbClr val="FFFF00"/>
                </a:solidFill>
              </a:rPr>
              <a:t>тезис о «внешнем враге», монархисты начали </a:t>
            </a:r>
            <a:r>
              <a:rPr lang="ru-RU" sz="2400" b="1" dirty="0" smtClean="0">
                <a:solidFill>
                  <a:srgbClr val="FFFF00"/>
                </a:solidFill>
              </a:rPr>
              <a:t>антисемитскую </a:t>
            </a:r>
            <a:r>
              <a:rPr lang="ru-RU" sz="2400" b="1" dirty="0">
                <a:solidFill>
                  <a:srgbClr val="FFFF00"/>
                </a:solidFill>
              </a:rPr>
              <a:t>компанию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44450"/>
            <a:ext cx="7620000" cy="468313"/>
          </a:xfrm>
          <a:gradFill rotWithShape="0">
            <a:gsLst>
              <a:gs pos="0">
                <a:srgbClr val="6699FF"/>
              </a:gs>
              <a:gs pos="50000">
                <a:srgbClr val="6699FF">
                  <a:gamma/>
                  <a:shade val="0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</a:ln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Создание </a:t>
            </a:r>
            <a:r>
              <a:rPr lang="ru-RU" sz="3200" b="1" dirty="0">
                <a:solidFill>
                  <a:srgbClr val="FFFF00"/>
                </a:solidFill>
              </a:rPr>
              <a:t>монархических партий.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5594350"/>
            <a:ext cx="2820987" cy="1263650"/>
          </a:xfrm>
          <a:prstGeom prst="rect">
            <a:avLst/>
          </a:prstGeom>
          <a:solidFill>
            <a:schemeClr val="bg2"/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dirty="0"/>
              <a:t>В.М.Пуришкевич-</a:t>
            </a:r>
          </a:p>
          <a:p>
            <a:pPr algn="ctr"/>
            <a:r>
              <a:rPr lang="ru-RU" dirty="0"/>
              <a:t>лидер</a:t>
            </a:r>
          </a:p>
          <a:p>
            <a:pPr algn="ctr"/>
            <a:r>
              <a:rPr lang="ru-RU" dirty="0"/>
              <a:t>черносотенцев.</a:t>
            </a:r>
          </a:p>
        </p:txBody>
      </p:sp>
      <p:pic>
        <p:nvPicPr>
          <p:cNvPr id="20486" name="Picture 6" descr="Рисунок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92150"/>
            <a:ext cx="3500430" cy="4641850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П. Н. Милюков – лидер партии кадетов</a:t>
            </a:r>
            <a:endParaRPr lang="ru-RU" sz="3600" dirty="0"/>
          </a:p>
        </p:txBody>
      </p:sp>
      <p:pic>
        <p:nvPicPr>
          <p:cNvPr id="4" name="Содержимое 3" descr="IS11RO_1-04_IL_04-k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143957" y="320675"/>
            <a:ext cx="4291436" cy="598805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3" name="Picture 7" descr="Рисунок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71480"/>
            <a:ext cx="6526226" cy="4143404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34818" name="Rectangle 2" descr="Фиолетовый узор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4857760"/>
            <a:ext cx="9109075" cy="1955790"/>
          </a:xfrm>
          <a:blipFill dpi="0" rotWithShape="0">
            <a:blip r:embed="rId3"/>
            <a:srcRect/>
            <a:tile tx="0" ty="0" sx="100000" sy="100000" flip="none" algn="tl"/>
          </a:blipFill>
          <a:ln w="76200">
            <a:solidFill>
              <a:schemeClr val="hlink"/>
            </a:solidFill>
          </a:ln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dirty="0">
                <a:solidFill>
                  <a:srgbClr val="FFFF00"/>
                </a:solidFill>
              </a:rPr>
              <a:t>В ходе революции монархисты перешли к </a:t>
            </a:r>
            <a:r>
              <a:rPr lang="ru-RU" sz="2800" b="1" dirty="0" smtClean="0">
                <a:solidFill>
                  <a:srgbClr val="FFFF00"/>
                </a:solidFill>
              </a:rPr>
              <a:t>самым </a:t>
            </a:r>
            <a:r>
              <a:rPr lang="ru-RU" sz="2800" b="1" dirty="0">
                <a:solidFill>
                  <a:srgbClr val="FFFF00"/>
                </a:solidFill>
              </a:rPr>
              <a:t>жестким </a:t>
            </a:r>
            <a:r>
              <a:rPr lang="ru-RU" sz="2800" b="1" dirty="0" smtClean="0">
                <a:solidFill>
                  <a:srgbClr val="FFFF00"/>
                </a:solidFill>
              </a:rPr>
              <a:t>мерам, привлекая </a:t>
            </a:r>
            <a:r>
              <a:rPr lang="ru-RU" sz="2800" b="1" dirty="0">
                <a:solidFill>
                  <a:srgbClr val="FFFF00"/>
                </a:solidFill>
              </a:rPr>
              <a:t>в свои </a:t>
            </a:r>
            <a:r>
              <a:rPr lang="ru-RU" sz="2800" b="1" dirty="0" smtClean="0">
                <a:solidFill>
                  <a:srgbClr val="FFFF00"/>
                </a:solidFill>
              </a:rPr>
              <a:t>ряды </a:t>
            </a:r>
            <a:r>
              <a:rPr lang="ru-RU" sz="2800" b="1" dirty="0">
                <a:solidFill>
                  <a:srgbClr val="FFFF00"/>
                </a:solidFill>
              </a:rPr>
              <a:t>представителей разных сословий они </a:t>
            </a:r>
            <a:r>
              <a:rPr lang="ru-RU" sz="2800" b="1" dirty="0" smtClean="0">
                <a:solidFill>
                  <a:srgbClr val="FFFF00"/>
                </a:solidFill>
              </a:rPr>
              <a:t>устроили </a:t>
            </a:r>
            <a:r>
              <a:rPr lang="ru-RU" sz="2800" b="1" dirty="0">
                <a:solidFill>
                  <a:srgbClr val="FFFF00"/>
                </a:solidFill>
              </a:rPr>
              <a:t>череду еврейских погромов по всей стране.1000-и человек были убиты и </a:t>
            </a:r>
            <a:r>
              <a:rPr lang="ru-RU" sz="2800" b="1" dirty="0" smtClean="0">
                <a:solidFill>
                  <a:srgbClr val="FFFF00"/>
                </a:solidFill>
              </a:rPr>
              <a:t>ранены.Из </a:t>
            </a:r>
            <a:r>
              <a:rPr lang="ru-RU" sz="2800" b="1" dirty="0">
                <a:solidFill>
                  <a:srgbClr val="FFFF00"/>
                </a:solidFill>
              </a:rPr>
              <a:t>2000 осужденных за убийства евреев царь помиловал 1700 человек.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44450"/>
            <a:ext cx="7620000" cy="468313"/>
          </a:xfrm>
          <a:gradFill rotWithShape="0">
            <a:gsLst>
              <a:gs pos="0">
                <a:srgbClr val="6699FF"/>
              </a:gs>
              <a:gs pos="50000">
                <a:srgbClr val="6699FF">
                  <a:gamma/>
                  <a:shade val="0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</a:ln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Создание </a:t>
            </a:r>
            <a:r>
              <a:rPr lang="ru-RU" sz="3200" b="1" dirty="0">
                <a:solidFill>
                  <a:srgbClr val="FFFF00"/>
                </a:solidFill>
              </a:rPr>
              <a:t>монархических партий.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0" y="714356"/>
            <a:ext cx="2000233" cy="1200329"/>
          </a:xfrm>
          <a:prstGeom prst="rect">
            <a:avLst/>
          </a:prstGeom>
          <a:solidFill>
            <a:schemeClr val="bg2"/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dirty="0"/>
              <a:t>Жертвы </a:t>
            </a:r>
          </a:p>
          <a:p>
            <a:pPr algn="ctr"/>
            <a:r>
              <a:rPr lang="ru-RU" dirty="0"/>
              <a:t>Кишиневского</a:t>
            </a:r>
          </a:p>
          <a:p>
            <a:pPr algn="ctr"/>
            <a:r>
              <a:rPr lang="ru-RU" dirty="0"/>
              <a:t>погрома.</a:t>
            </a:r>
          </a:p>
          <a:p>
            <a:pPr algn="ctr"/>
            <a:r>
              <a:rPr lang="ru-RU" dirty="0"/>
              <a:t>1903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Союз русского народа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1928826"/>
                <a:gridCol w="218597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к самодержавию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к государственному устройству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к аграрному вопросу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Методы переустройства общества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Сохранение самодержавия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Унитарное государство, единая и неделимая Россия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Предоставление крестьянам прав на землю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Погромы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Чья программа преобразования России вам показалась предпочтительнее? Почему? Выскажите собственное мнение.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 descr="Фиолетовый узор"/>
          <p:cNvSpPr>
            <a:spLocks noGrp="1" noChangeArrowheads="1"/>
          </p:cNvSpPr>
          <p:nvPr>
            <p:ph type="body" sz="half" idx="2"/>
          </p:nvPr>
        </p:nvSpPr>
        <p:spPr>
          <a:xfrm>
            <a:off x="4429124" y="549275"/>
            <a:ext cx="4419600" cy="6308725"/>
          </a:xfrm>
          <a:blipFill dpi="0" rotWithShape="0">
            <a:blip r:embed="rId2"/>
            <a:srcRect/>
            <a:tile tx="0" ty="0" sx="100000" sy="100000" flip="none" algn="tl"/>
          </a:blipFill>
          <a:ln w="76200">
            <a:solidFill>
              <a:schemeClr val="hlink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ru-RU" sz="2400" b="1" dirty="0">
                <a:solidFill>
                  <a:srgbClr val="FFFF00"/>
                </a:solidFill>
              </a:rPr>
              <a:t>Все преобразования </a:t>
            </a:r>
            <a:r>
              <a:rPr lang="ru-RU" sz="2400" b="1" dirty="0" smtClean="0">
                <a:solidFill>
                  <a:srgbClr val="FFFF00"/>
                </a:solidFill>
              </a:rPr>
              <a:t>мыслились </a:t>
            </a:r>
            <a:r>
              <a:rPr lang="ru-RU" sz="2400" b="1" dirty="0">
                <a:solidFill>
                  <a:srgbClr val="FFFF00"/>
                </a:solidFill>
              </a:rPr>
              <a:t>как «реформы </a:t>
            </a:r>
            <a:r>
              <a:rPr lang="ru-RU" sz="2400" b="1" dirty="0" smtClean="0">
                <a:solidFill>
                  <a:srgbClr val="FFFF00"/>
                </a:solidFill>
              </a:rPr>
              <a:t>сверху</a:t>
            </a:r>
            <a:r>
              <a:rPr lang="ru-RU" sz="2400" b="1" dirty="0">
                <a:solidFill>
                  <a:srgbClr val="FFFF00"/>
                </a:solidFill>
              </a:rPr>
              <a:t>».В 1903 г.на совещании в Швейцарии было </a:t>
            </a:r>
            <a:r>
              <a:rPr lang="ru-RU" sz="2400" b="1" dirty="0" smtClean="0">
                <a:solidFill>
                  <a:srgbClr val="FFFF00"/>
                </a:solidFill>
              </a:rPr>
              <a:t>принято </a:t>
            </a:r>
            <a:r>
              <a:rPr lang="ru-RU" sz="2400" b="1" dirty="0">
                <a:solidFill>
                  <a:srgbClr val="FFFF00"/>
                </a:solidFill>
              </a:rPr>
              <a:t>решение учредить </a:t>
            </a:r>
            <a:r>
              <a:rPr lang="ru-RU" sz="2400" b="1" dirty="0" smtClean="0">
                <a:solidFill>
                  <a:srgbClr val="FFFF00"/>
                </a:solidFill>
              </a:rPr>
              <a:t>организацию </a:t>
            </a:r>
            <a:r>
              <a:rPr lang="ru-RU" sz="2400" b="1" dirty="0">
                <a:solidFill>
                  <a:srgbClr val="FFFF00"/>
                </a:solidFill>
              </a:rPr>
              <a:t>состоявшую из от дельных групп со своими программами-«Союз </a:t>
            </a:r>
            <a:r>
              <a:rPr lang="ru-RU" sz="2400" b="1" dirty="0" smtClean="0">
                <a:solidFill>
                  <a:srgbClr val="FFFF00"/>
                </a:solidFill>
              </a:rPr>
              <a:t>освобождения</a:t>
            </a:r>
            <a:r>
              <a:rPr lang="ru-RU" sz="2400" b="1" dirty="0">
                <a:solidFill>
                  <a:srgbClr val="FFFF00"/>
                </a:solidFill>
              </a:rPr>
              <a:t>».В 1904 г.в </a:t>
            </a:r>
            <a:r>
              <a:rPr lang="ru-RU" sz="2400" b="1" dirty="0" smtClean="0">
                <a:solidFill>
                  <a:srgbClr val="FFFF00"/>
                </a:solidFill>
              </a:rPr>
              <a:t>Петербурге </a:t>
            </a:r>
            <a:r>
              <a:rPr lang="ru-RU" sz="2400" b="1" dirty="0">
                <a:solidFill>
                  <a:srgbClr val="FFFF00"/>
                </a:solidFill>
              </a:rPr>
              <a:t>состоялся </a:t>
            </a:r>
            <a:r>
              <a:rPr lang="ru-RU" sz="2400" b="1" dirty="0" smtClean="0">
                <a:solidFill>
                  <a:srgbClr val="FFFF00"/>
                </a:solidFill>
              </a:rPr>
              <a:t>нелегальный </a:t>
            </a:r>
            <a:r>
              <a:rPr lang="ru-RU" sz="2400" b="1" dirty="0">
                <a:solidFill>
                  <a:srgbClr val="FFFF00"/>
                </a:solidFill>
              </a:rPr>
              <a:t>съезд</a:t>
            </a:r>
            <a:r>
              <a:rPr lang="ru-RU" sz="2400" b="1" dirty="0" smtClean="0">
                <a:solidFill>
                  <a:srgbClr val="FFFF00"/>
                </a:solidFill>
              </a:rPr>
              <a:t>. Союз </a:t>
            </a:r>
            <a:r>
              <a:rPr lang="ru-RU" sz="2400" b="1" dirty="0">
                <a:solidFill>
                  <a:srgbClr val="FFFF00"/>
                </a:solidFill>
              </a:rPr>
              <a:t>решил </a:t>
            </a:r>
            <a:r>
              <a:rPr lang="ru-RU" sz="2400" b="1" dirty="0" smtClean="0">
                <a:solidFill>
                  <a:srgbClr val="FFFF00"/>
                </a:solidFill>
              </a:rPr>
              <a:t>начать </a:t>
            </a:r>
            <a:r>
              <a:rPr lang="ru-RU" sz="2400" b="1" dirty="0">
                <a:solidFill>
                  <a:srgbClr val="FFFF00"/>
                </a:solidFill>
              </a:rPr>
              <a:t>серию банкетов в честь 40-летия судебной </a:t>
            </a:r>
            <a:r>
              <a:rPr lang="ru-RU" sz="2400" b="1" dirty="0" smtClean="0">
                <a:solidFill>
                  <a:srgbClr val="FFFF00"/>
                </a:solidFill>
              </a:rPr>
              <a:t>реформы </a:t>
            </a:r>
            <a:r>
              <a:rPr lang="ru-RU" sz="2400" b="1" dirty="0">
                <a:solidFill>
                  <a:srgbClr val="FFFF00"/>
                </a:solidFill>
              </a:rPr>
              <a:t>и выдвинул </a:t>
            </a:r>
            <a:r>
              <a:rPr lang="ru-RU" sz="2400" b="1" dirty="0" smtClean="0">
                <a:solidFill>
                  <a:srgbClr val="FFFF00"/>
                </a:solidFill>
              </a:rPr>
              <a:t>требование </a:t>
            </a:r>
            <a:r>
              <a:rPr lang="ru-RU" sz="2400" b="1" dirty="0">
                <a:solidFill>
                  <a:srgbClr val="FFFF00"/>
                </a:solidFill>
              </a:rPr>
              <a:t>довести реформы Александра</a:t>
            </a:r>
            <a:r>
              <a:rPr lang="en-US" sz="2400" b="1" dirty="0">
                <a:solidFill>
                  <a:srgbClr val="FFFF00"/>
                </a:solidFill>
              </a:rPr>
              <a:t> II </a:t>
            </a:r>
            <a:r>
              <a:rPr lang="ru-RU" sz="2400" b="1" dirty="0">
                <a:solidFill>
                  <a:srgbClr val="FFFF00"/>
                </a:solidFill>
              </a:rPr>
              <a:t>до конца.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44450"/>
            <a:ext cx="7620000" cy="468313"/>
          </a:xfrm>
          <a:gradFill rotWithShape="0">
            <a:gsLst>
              <a:gs pos="0">
                <a:srgbClr val="6699FF"/>
              </a:gs>
              <a:gs pos="50000">
                <a:srgbClr val="6699FF">
                  <a:gamma/>
                  <a:shade val="0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</a:ln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Либеральное </a:t>
            </a:r>
            <a:r>
              <a:rPr lang="ru-RU" sz="3200" b="1" dirty="0">
                <a:solidFill>
                  <a:srgbClr val="FFFF00"/>
                </a:solidFill>
              </a:rPr>
              <a:t>движение.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85786" y="5857892"/>
            <a:ext cx="2324100" cy="5334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/>
              <a:t>П.Н.Милюков.</a:t>
            </a:r>
          </a:p>
        </p:txBody>
      </p:sp>
      <p:pic>
        <p:nvPicPr>
          <p:cNvPr id="32775" name="Picture 7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000108"/>
            <a:ext cx="3197225" cy="4470400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Кадеты П. Н. Милюков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1928826"/>
                <a:gridCol w="218597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к самодержавию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к государственному устройству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к аграрному вопросу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Методы переустройства общества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Ликвидация самодержавия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Идея самоуправления народов в составе Российской империи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Выкупить за счет государства и передать часть помещичьих земель крестьянству,</a:t>
                      </a:r>
                      <a:r>
                        <a:rPr lang="ru-RU" baseline="0" dirty="0" smtClean="0"/>
                        <a:t> упразднить общину.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Постепенные реформы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3436144" cy="5943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А. И. </a:t>
            </a:r>
            <a:r>
              <a:rPr lang="ru-RU" sz="3600" dirty="0" err="1" smtClean="0"/>
              <a:t>Гучков</a:t>
            </a:r>
            <a:r>
              <a:rPr lang="ru-RU" sz="3600" dirty="0" smtClean="0"/>
              <a:t> -октябристы</a:t>
            </a:r>
            <a:endParaRPr lang="ru-RU" sz="3600" dirty="0"/>
          </a:p>
        </p:txBody>
      </p:sp>
      <p:pic>
        <p:nvPicPr>
          <p:cNvPr id="5" name="Содержимое 4" descr="гучков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85918" y="1571612"/>
            <a:ext cx="6643734" cy="507209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Октябристы А. И. </a:t>
            </a:r>
            <a:r>
              <a:rPr lang="ru-RU" dirty="0" err="1" smtClean="0"/>
              <a:t>Гучков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1928826"/>
                <a:gridCol w="218597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к самодержавию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к государственному устройству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к аграрному вопросу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Методы переустройства общества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Сохранение самодержавия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Идея унитарного государства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Ликвидация крестьянской общины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Реформы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 descr="Фиолетовый узор"/>
          <p:cNvSpPr>
            <a:spLocks noGrp="1" noChangeArrowheads="1"/>
          </p:cNvSpPr>
          <p:nvPr>
            <p:ph type="body" sz="half" idx="2"/>
          </p:nvPr>
        </p:nvSpPr>
        <p:spPr>
          <a:xfrm>
            <a:off x="5148263" y="549275"/>
            <a:ext cx="3914775" cy="6264275"/>
          </a:xfrm>
          <a:blipFill dpi="0" rotWithShape="0">
            <a:blip r:embed="rId2"/>
            <a:srcRect/>
            <a:tile tx="0" ty="0" sx="100000" sy="100000" flip="none" algn="tl"/>
          </a:blipFill>
          <a:ln w="76200">
            <a:solidFill>
              <a:schemeClr val="hlink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rgbClr val="FFFF00"/>
                </a:solidFill>
              </a:rPr>
              <a:t>Кадеты опирались в </a:t>
            </a:r>
            <a:r>
              <a:rPr lang="ru-RU" sz="2400" b="1" dirty="0" smtClean="0">
                <a:solidFill>
                  <a:srgbClr val="FFFF00"/>
                </a:solidFill>
              </a:rPr>
              <a:t>основном </a:t>
            </a:r>
            <a:r>
              <a:rPr lang="ru-RU" sz="2400" b="1" dirty="0">
                <a:solidFill>
                  <a:srgbClr val="FFFF00"/>
                </a:solidFill>
              </a:rPr>
              <a:t>на </a:t>
            </a:r>
            <a:r>
              <a:rPr lang="ru-RU" sz="2400" b="1" dirty="0" smtClean="0">
                <a:solidFill>
                  <a:srgbClr val="FFFF00"/>
                </a:solidFill>
              </a:rPr>
              <a:t>интеллигенцию. В </a:t>
            </a:r>
            <a:r>
              <a:rPr lang="ru-RU" sz="2400" b="1" dirty="0">
                <a:solidFill>
                  <a:srgbClr val="FFFF00"/>
                </a:solidFill>
              </a:rPr>
              <a:t>это же время воз ник «Союз 17 </a:t>
            </a:r>
            <a:r>
              <a:rPr lang="ru-RU" sz="2400" b="1" dirty="0" smtClean="0">
                <a:solidFill>
                  <a:srgbClr val="FFFF00"/>
                </a:solidFill>
              </a:rPr>
              <a:t>октября» (</a:t>
            </a:r>
            <a:r>
              <a:rPr lang="ru-RU" sz="2400" b="1" dirty="0">
                <a:solidFill>
                  <a:srgbClr val="FFFF00"/>
                </a:solidFill>
              </a:rPr>
              <a:t>А</a:t>
            </a:r>
            <a:r>
              <a:rPr lang="ru-RU" sz="2400" b="1" dirty="0" smtClean="0">
                <a:solidFill>
                  <a:srgbClr val="FFFF00"/>
                </a:solidFill>
              </a:rPr>
              <a:t>. И. </a:t>
            </a:r>
            <a:r>
              <a:rPr lang="ru-RU" sz="2400" b="1" dirty="0" err="1" smtClean="0">
                <a:solidFill>
                  <a:srgbClr val="FFFF00"/>
                </a:solidFill>
              </a:rPr>
              <a:t>Гучков</a:t>
            </a:r>
            <a:r>
              <a:rPr lang="ru-RU" sz="2400" b="1" dirty="0">
                <a:solidFill>
                  <a:srgbClr val="FFFF00"/>
                </a:solidFill>
              </a:rPr>
              <a:t>).</a:t>
            </a:r>
            <a:r>
              <a:rPr lang="ru-RU" sz="2400" b="1" dirty="0" smtClean="0">
                <a:solidFill>
                  <a:srgbClr val="FFFF00"/>
                </a:solidFill>
              </a:rPr>
              <a:t>Октябристы </a:t>
            </a:r>
            <a:r>
              <a:rPr lang="ru-RU" sz="2400" b="1" dirty="0">
                <a:solidFill>
                  <a:srgbClr val="FFFF00"/>
                </a:solidFill>
              </a:rPr>
              <a:t>добивались </a:t>
            </a:r>
            <a:r>
              <a:rPr lang="ru-RU" sz="2400" b="1" dirty="0" smtClean="0">
                <a:solidFill>
                  <a:srgbClr val="FFFF00"/>
                </a:solidFill>
              </a:rPr>
              <a:t>единства </a:t>
            </a:r>
            <a:r>
              <a:rPr lang="ru-RU" sz="2400" b="1" dirty="0">
                <a:solidFill>
                  <a:srgbClr val="FFFF00"/>
                </a:solidFill>
              </a:rPr>
              <a:t>России, </a:t>
            </a:r>
            <a:r>
              <a:rPr lang="ru-RU" sz="2400" b="1" dirty="0" smtClean="0">
                <a:solidFill>
                  <a:srgbClr val="FFFF00"/>
                </a:solidFill>
              </a:rPr>
              <a:t>неприкосновенности </a:t>
            </a:r>
            <a:r>
              <a:rPr lang="ru-RU" sz="2400" b="1" dirty="0">
                <a:solidFill>
                  <a:srgbClr val="FFFF00"/>
                </a:solidFill>
              </a:rPr>
              <a:t>частной собственности</a:t>
            </a:r>
            <a:r>
              <a:rPr lang="ru-RU" sz="2400" b="1" dirty="0" smtClean="0">
                <a:solidFill>
                  <a:srgbClr val="FFFF00"/>
                </a:solidFill>
              </a:rPr>
              <a:t>, уравнения </a:t>
            </a:r>
            <a:r>
              <a:rPr lang="ru-RU" sz="2400" b="1" dirty="0">
                <a:solidFill>
                  <a:srgbClr val="FFFF00"/>
                </a:solidFill>
              </a:rPr>
              <a:t>крестьян в правах с др.сословиями, </a:t>
            </a:r>
            <a:r>
              <a:rPr lang="ru-RU" sz="2400" b="1" dirty="0" smtClean="0">
                <a:solidFill>
                  <a:srgbClr val="FFFF00"/>
                </a:solidFill>
              </a:rPr>
              <a:t>наделение </a:t>
            </a:r>
            <a:r>
              <a:rPr lang="ru-RU" sz="2400" b="1" dirty="0">
                <a:solidFill>
                  <a:srgbClr val="FFFF00"/>
                </a:solidFill>
              </a:rPr>
              <a:t>их участками за счет продажи </a:t>
            </a:r>
            <a:r>
              <a:rPr lang="ru-RU" sz="2400" b="1" dirty="0" smtClean="0">
                <a:solidFill>
                  <a:srgbClr val="FFFF00"/>
                </a:solidFill>
              </a:rPr>
              <a:t>государственных </a:t>
            </a:r>
            <a:r>
              <a:rPr lang="ru-RU" sz="2400" b="1" dirty="0">
                <a:solidFill>
                  <a:srgbClr val="FFFF00"/>
                </a:solidFill>
              </a:rPr>
              <a:t>земель</a:t>
            </a:r>
            <a:r>
              <a:rPr lang="ru-RU" sz="2400" b="1" dirty="0" smtClean="0">
                <a:solidFill>
                  <a:srgbClr val="FFFF00"/>
                </a:solidFill>
              </a:rPr>
              <a:t>, ограничение </a:t>
            </a:r>
            <a:r>
              <a:rPr lang="ru-RU" sz="2400" b="1" dirty="0">
                <a:solidFill>
                  <a:srgbClr val="FFFF00"/>
                </a:solidFill>
              </a:rPr>
              <a:t>стачек и </a:t>
            </a:r>
            <a:r>
              <a:rPr lang="ru-RU" sz="2400" b="1" dirty="0" smtClean="0">
                <a:solidFill>
                  <a:srgbClr val="FFFF00"/>
                </a:solidFill>
              </a:rPr>
              <a:t>введение </a:t>
            </a:r>
            <a:r>
              <a:rPr lang="ru-RU" sz="2400" b="1">
                <a:solidFill>
                  <a:srgbClr val="FFFF00"/>
                </a:solidFill>
              </a:rPr>
              <a:t>рабочего </a:t>
            </a:r>
            <a:r>
              <a:rPr lang="ru-RU" sz="2400" b="1" smtClean="0">
                <a:solidFill>
                  <a:srgbClr val="FFFF00"/>
                </a:solidFill>
              </a:rPr>
              <a:t>за кон-дательства.Октябристы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>
                <a:solidFill>
                  <a:srgbClr val="FFFF00"/>
                </a:solidFill>
              </a:rPr>
              <a:t>опирались на </a:t>
            </a:r>
            <a:r>
              <a:rPr lang="ru-RU" sz="2400" b="1" dirty="0" smtClean="0">
                <a:solidFill>
                  <a:srgbClr val="FFFF00"/>
                </a:solidFill>
              </a:rPr>
              <a:t>крупную </a:t>
            </a:r>
            <a:r>
              <a:rPr lang="ru-RU" sz="2400" b="1" dirty="0">
                <a:solidFill>
                  <a:srgbClr val="FFFF00"/>
                </a:solidFill>
              </a:rPr>
              <a:t>буржуазию и </a:t>
            </a:r>
            <a:r>
              <a:rPr lang="ru-RU" sz="2400" b="1" dirty="0" smtClean="0">
                <a:solidFill>
                  <a:srgbClr val="FFFF00"/>
                </a:solidFill>
              </a:rPr>
              <a:t>помещиков</a:t>
            </a:r>
            <a:r>
              <a:rPr lang="ru-RU" sz="2400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44450"/>
            <a:ext cx="7620000" cy="504825"/>
          </a:xfrm>
          <a:gradFill rotWithShape="0">
            <a:gsLst>
              <a:gs pos="0">
                <a:srgbClr val="6699FF"/>
              </a:gs>
              <a:gs pos="50000">
                <a:srgbClr val="6699FF">
                  <a:gamma/>
                  <a:shade val="0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</a:ln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Создание </a:t>
            </a:r>
            <a:r>
              <a:rPr lang="ru-RU" sz="3200" b="1" dirty="0">
                <a:solidFill>
                  <a:srgbClr val="FFFF00"/>
                </a:solidFill>
              </a:rPr>
              <a:t>либеральных партий.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0" y="5429264"/>
            <a:ext cx="2324100" cy="1263650"/>
          </a:xfrm>
          <a:prstGeom prst="rect">
            <a:avLst/>
          </a:prstGeom>
          <a:solidFill>
            <a:schemeClr val="bg2"/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dirty="0"/>
              <a:t>П.Н.Милюков </a:t>
            </a:r>
          </a:p>
          <a:p>
            <a:pPr algn="ctr"/>
            <a:r>
              <a:rPr lang="ru-RU" dirty="0"/>
              <a:t>и </a:t>
            </a:r>
          </a:p>
          <a:p>
            <a:pPr algn="ctr"/>
            <a:r>
              <a:rPr lang="ru-RU" dirty="0" err="1"/>
              <a:t>А.И.Гучков</a:t>
            </a:r>
            <a:endParaRPr lang="ru-RU" dirty="0"/>
          </a:p>
        </p:txBody>
      </p:sp>
      <p:pic>
        <p:nvPicPr>
          <p:cNvPr id="35846" name="Picture 6" descr="милюков"/>
          <p:cNvPicPr>
            <a:picLocks noChangeAspect="1" noChangeArrowheads="1"/>
          </p:cNvPicPr>
          <p:nvPr/>
        </p:nvPicPr>
        <p:blipFill>
          <a:blip r:embed="rId3">
            <a:lum bright="12000" contrast="12000"/>
          </a:blip>
          <a:srcRect/>
          <a:stretch>
            <a:fillRect/>
          </a:stretch>
        </p:blipFill>
        <p:spPr bwMode="auto">
          <a:xfrm>
            <a:off x="0" y="785794"/>
            <a:ext cx="1752600" cy="2457450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35847" name="Picture 7" descr="гучков"/>
          <p:cNvPicPr>
            <a:picLocks noChangeAspect="1" noChangeArrowheads="1"/>
          </p:cNvPicPr>
          <p:nvPr/>
        </p:nvPicPr>
        <p:blipFill>
          <a:blip r:embed="rId4">
            <a:lum bright="12000" contrast="12000"/>
          </a:blip>
          <a:srcRect/>
          <a:stretch>
            <a:fillRect/>
          </a:stretch>
        </p:blipFill>
        <p:spPr bwMode="auto">
          <a:xfrm>
            <a:off x="2214546" y="2714620"/>
            <a:ext cx="1676400" cy="2419350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В. М. Чернов -лидер партии эсеров </a:t>
            </a:r>
            <a:endParaRPr lang="ru-RU" sz="3600" dirty="0"/>
          </a:p>
        </p:txBody>
      </p:sp>
      <p:pic>
        <p:nvPicPr>
          <p:cNvPr id="5" name="Содержимое 4" descr="чернов фото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714744" y="0"/>
            <a:ext cx="5429255" cy="664371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Фиолетовый узор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520700"/>
            <a:ext cx="4191000" cy="6337300"/>
          </a:xfrm>
          <a:blipFill dpi="0" rotWithShape="0">
            <a:blip r:embed="rId2"/>
            <a:srcRect/>
            <a:tile tx="0" ty="0" sx="100000" sy="100000" flip="none" algn="tl"/>
          </a:blipFill>
          <a:ln w="76200">
            <a:solidFill>
              <a:schemeClr val="hlink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rgbClr val="FFFF00"/>
                </a:solidFill>
              </a:rPr>
              <a:t>В 90-е г.в стране появились группы считавшие себя продолжателями дела </a:t>
            </a:r>
            <a:r>
              <a:rPr lang="ru-RU" sz="2400" b="1" dirty="0" smtClean="0">
                <a:solidFill>
                  <a:srgbClr val="FFFF00"/>
                </a:solidFill>
              </a:rPr>
              <a:t>народников.  В </a:t>
            </a:r>
            <a:r>
              <a:rPr lang="ru-RU" sz="2400" b="1" dirty="0">
                <a:solidFill>
                  <a:srgbClr val="FFFF00"/>
                </a:solidFill>
              </a:rPr>
              <a:t>1902 г.в </a:t>
            </a:r>
            <a:r>
              <a:rPr lang="ru-RU" sz="2400" b="1" dirty="0" smtClean="0">
                <a:solidFill>
                  <a:srgbClr val="FFFF00"/>
                </a:solidFill>
              </a:rPr>
              <a:t>Берне </a:t>
            </a:r>
            <a:r>
              <a:rPr lang="ru-RU" sz="2400" b="1" dirty="0">
                <a:solidFill>
                  <a:srgbClr val="FFFF00"/>
                </a:solidFill>
              </a:rPr>
              <a:t>была образована </a:t>
            </a:r>
            <a:r>
              <a:rPr lang="ru-RU" sz="2400" b="1" dirty="0" smtClean="0">
                <a:solidFill>
                  <a:srgbClr val="FFFF00"/>
                </a:solidFill>
              </a:rPr>
              <a:t>Партия Социалистов-революционеров(эсеры</a:t>
            </a:r>
            <a:r>
              <a:rPr lang="ru-RU" sz="2400" b="1" dirty="0">
                <a:solidFill>
                  <a:srgbClr val="FFFF00"/>
                </a:solidFill>
              </a:rPr>
              <a:t>).ЦК </a:t>
            </a:r>
            <a:r>
              <a:rPr lang="ru-RU" sz="2400" b="1" dirty="0" smtClean="0">
                <a:solidFill>
                  <a:srgbClr val="FFFF00"/>
                </a:solidFill>
              </a:rPr>
              <a:t>партии </a:t>
            </a:r>
            <a:r>
              <a:rPr lang="ru-RU" sz="2400" b="1" dirty="0">
                <a:solidFill>
                  <a:srgbClr val="FFFF00"/>
                </a:solidFill>
              </a:rPr>
              <a:t>возглавил В.Чернов, </a:t>
            </a:r>
            <a:r>
              <a:rPr lang="ru-RU" sz="2400" b="1" dirty="0" smtClean="0">
                <a:solidFill>
                  <a:srgbClr val="FFFF00"/>
                </a:solidFill>
              </a:rPr>
              <a:t>ее официальным </a:t>
            </a:r>
            <a:r>
              <a:rPr lang="ru-RU" sz="2400" b="1" dirty="0">
                <a:solidFill>
                  <a:srgbClr val="FFFF00"/>
                </a:solidFill>
              </a:rPr>
              <a:t>органом стала газета «</a:t>
            </a:r>
            <a:r>
              <a:rPr lang="ru-RU" sz="2400" b="1" dirty="0" smtClean="0">
                <a:solidFill>
                  <a:srgbClr val="FFFF00"/>
                </a:solidFill>
              </a:rPr>
              <a:t>Революционная </a:t>
            </a:r>
            <a:r>
              <a:rPr lang="ru-RU" sz="2400" b="1" dirty="0">
                <a:solidFill>
                  <a:srgbClr val="FFFF00"/>
                </a:solidFill>
              </a:rPr>
              <a:t>Россия».</a:t>
            </a:r>
            <a:r>
              <a:rPr lang="ru-RU" sz="2400" b="1" dirty="0" smtClean="0">
                <a:solidFill>
                  <a:srgbClr val="FFFF00"/>
                </a:solidFill>
              </a:rPr>
              <a:t>Программа </a:t>
            </a:r>
            <a:r>
              <a:rPr lang="ru-RU" sz="2400" b="1" dirty="0">
                <a:solidFill>
                  <a:srgbClr val="FFFF00"/>
                </a:solidFill>
              </a:rPr>
              <a:t>партии была принята в 1906 г.Эсеры считали, что в борьбе с </a:t>
            </a:r>
            <a:r>
              <a:rPr lang="ru-RU" sz="2400" b="1" dirty="0" smtClean="0">
                <a:solidFill>
                  <a:srgbClr val="FFFF00"/>
                </a:solidFill>
              </a:rPr>
              <a:t>самодержавием </a:t>
            </a:r>
            <a:r>
              <a:rPr lang="ru-RU" sz="2400" b="1" dirty="0">
                <a:solidFill>
                  <a:srgbClr val="FFFF00"/>
                </a:solidFill>
              </a:rPr>
              <a:t>нужно опираться на крестьянство, рабочий класс и интеллигенцию. Судьбу страны решало Учредительное собрание. Россия становилась </a:t>
            </a:r>
            <a:r>
              <a:rPr lang="ru-RU" sz="2400" b="1" dirty="0" smtClean="0">
                <a:solidFill>
                  <a:srgbClr val="FFFF00"/>
                </a:solidFill>
              </a:rPr>
              <a:t>Федерацией</a:t>
            </a:r>
            <a:r>
              <a:rPr lang="ru-RU" sz="2400" b="1" dirty="0">
                <a:solidFill>
                  <a:srgbClr val="FFFF00"/>
                </a:solidFill>
              </a:rPr>
              <a:t>.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8991600" cy="360363"/>
          </a:xfrm>
          <a:gradFill rotWithShape="0">
            <a:gsLst>
              <a:gs pos="0">
                <a:srgbClr val="6699FF"/>
              </a:gs>
              <a:gs pos="50000">
                <a:srgbClr val="6699FF">
                  <a:gamma/>
                  <a:shade val="0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</a:ln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Создание </a:t>
            </a:r>
            <a:r>
              <a:rPr lang="ru-RU" sz="3200" b="1" dirty="0">
                <a:solidFill>
                  <a:srgbClr val="FFFF00"/>
                </a:solidFill>
              </a:rPr>
              <a:t>ПСР.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071538" y="6000768"/>
            <a:ext cx="2001837" cy="5334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dirty="0"/>
              <a:t>В.М.Чернов.</a:t>
            </a:r>
          </a:p>
        </p:txBody>
      </p:sp>
      <p:pic>
        <p:nvPicPr>
          <p:cNvPr id="28678" name="Picture 6" descr="Рисунок18"/>
          <p:cNvPicPr>
            <a:picLocks noChangeAspect="1" noChangeArrowheads="1"/>
          </p:cNvPicPr>
          <p:nvPr/>
        </p:nvPicPr>
        <p:blipFill>
          <a:blip r:embed="rId3">
            <a:lum bright="-12000" contrast="12000"/>
          </a:blip>
          <a:srcRect/>
          <a:stretch>
            <a:fillRect/>
          </a:stretch>
        </p:blipFill>
        <p:spPr bwMode="auto">
          <a:xfrm>
            <a:off x="500034" y="714356"/>
            <a:ext cx="3487737" cy="4945063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62</TotalTime>
  <Words>850</Words>
  <Application>Microsoft Office PowerPoint</Application>
  <PresentationFormat>Экран (4:3)</PresentationFormat>
  <Paragraphs>105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Яркая</vt:lpstr>
      <vt:lpstr>Возникновение многопартийности в России</vt:lpstr>
      <vt:lpstr>Слайд 2</vt:lpstr>
      <vt:lpstr>Либеральное движение.</vt:lpstr>
      <vt:lpstr>Кадеты П. Н. Милюков</vt:lpstr>
      <vt:lpstr>Слайд 5</vt:lpstr>
      <vt:lpstr>Октябристы А. И. Гучков</vt:lpstr>
      <vt:lpstr>Создание либеральных партий.</vt:lpstr>
      <vt:lpstr>Слайд 8</vt:lpstr>
      <vt:lpstr>Создание ПСР.</vt:lpstr>
      <vt:lpstr>Создание ПСР.</vt:lpstr>
      <vt:lpstr>Эсеры В. М. Чернов</vt:lpstr>
      <vt:lpstr>В. И. Ленин - РСДРП</vt:lpstr>
      <vt:lpstr>Л. Мартов и В. И. Ленин</vt:lpstr>
      <vt:lpstr>Создание РСДРП.</vt:lpstr>
      <vt:lpstr>Создание РСДРП.</vt:lpstr>
      <vt:lpstr>Большевизм и меньшевизм.</vt:lpstr>
      <vt:lpstr>РСДРП</vt:lpstr>
      <vt:lpstr>Слайд 18</vt:lpstr>
      <vt:lpstr>Создание монархических партий.</vt:lpstr>
      <vt:lpstr>Создание монархических партий.</vt:lpstr>
      <vt:lpstr>Союз русского народа</vt:lpstr>
      <vt:lpstr>Задание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Возникновение многопартийности в России</dc:title>
  <dc:creator>Елена</dc:creator>
  <cp:lastModifiedBy>Елена</cp:lastModifiedBy>
  <cp:revision>10</cp:revision>
  <dcterms:created xsi:type="dcterms:W3CDTF">2009-07-19T20:36:27Z</dcterms:created>
  <dcterms:modified xsi:type="dcterms:W3CDTF">2009-07-30T20:20:40Z</dcterms:modified>
</cp:coreProperties>
</file>